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256" r:id="rId2"/>
    <p:sldId id="315" r:id="rId3"/>
    <p:sldId id="319" r:id="rId4"/>
    <p:sldId id="321" r:id="rId5"/>
    <p:sldId id="322" r:id="rId6"/>
    <p:sldId id="324" r:id="rId7"/>
    <p:sldId id="323" r:id="rId8"/>
    <p:sldId id="346" r:id="rId9"/>
    <p:sldId id="330" r:id="rId10"/>
    <p:sldId id="331" r:id="rId11"/>
    <p:sldId id="337" r:id="rId12"/>
    <p:sldId id="347" r:id="rId13"/>
    <p:sldId id="348" r:id="rId14"/>
    <p:sldId id="338" r:id="rId15"/>
    <p:sldId id="325" r:id="rId16"/>
    <p:sldId id="326" r:id="rId17"/>
    <p:sldId id="335" r:id="rId18"/>
    <p:sldId id="328" r:id="rId19"/>
    <p:sldId id="329" r:id="rId20"/>
    <p:sldId id="336" r:id="rId21"/>
  </p:sldIdLst>
  <p:sldSz cx="9144000" cy="6858000" type="screen4x3"/>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User" initials="W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0A9"/>
    <a:srgbClr val="FF0000"/>
    <a:srgbClr val="FFCC66"/>
    <a:srgbClr val="FF5D5D"/>
    <a:srgbClr val="FFFF66"/>
    <a:srgbClr val="FFFF99"/>
    <a:srgbClr val="FF3300"/>
    <a:srgbClr val="ED1C2E"/>
    <a:srgbClr val="CF1C20"/>
    <a:srgbClr val="9BA3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4571" autoAdjust="0"/>
  </p:normalViewPr>
  <p:slideViewPr>
    <p:cSldViewPr snapToGrid="0" snapToObjects="1">
      <p:cViewPr>
        <p:scale>
          <a:sx n="68" d="100"/>
          <a:sy n="68" d="100"/>
        </p:scale>
        <p:origin x="1264" y="52"/>
      </p:cViewPr>
      <p:guideLst>
        <p:guide orient="horz" pos="2160"/>
        <p:guide pos="2880"/>
      </p:guideLst>
    </p:cSldViewPr>
  </p:slideViewPr>
  <p:outlineViewPr>
    <p:cViewPr>
      <p:scale>
        <a:sx n="33" d="100"/>
        <a:sy n="33" d="100"/>
      </p:scale>
      <p:origin x="0" y="1872"/>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2" d="100"/>
          <a:sy n="82" d="100"/>
        </p:scale>
        <p:origin x="-3954" y="-96"/>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957" cy="496888"/>
          </a:xfrm>
          <a:prstGeom prst="rect">
            <a:avLst/>
          </a:prstGeom>
        </p:spPr>
        <p:txBody>
          <a:bodyPr vert="horz" wrap="square" lIns="92134" tIns="46066" rIns="92134" bIns="46066" numCol="1" anchor="t" anchorCtr="0" compatLnSpc="1">
            <a:prstTxWarp prst="textNoShape">
              <a:avLst/>
            </a:prstTxWarp>
          </a:bodyPr>
          <a:lstStyle>
            <a:lvl1pPr>
              <a:defRPr sz="1200">
                <a:ea typeface="Arial" charset="0"/>
              </a:defRPr>
            </a:lvl1pPr>
          </a:lstStyle>
          <a:p>
            <a:pPr>
              <a:defRPr/>
            </a:pPr>
            <a:endParaRPr lang="en-AU"/>
          </a:p>
        </p:txBody>
      </p:sp>
      <p:sp>
        <p:nvSpPr>
          <p:cNvPr id="3" name="Date Placeholder 2"/>
          <p:cNvSpPr>
            <a:spLocks noGrp="1"/>
          </p:cNvSpPr>
          <p:nvPr>
            <p:ph type="dt" sz="quarter" idx="1"/>
          </p:nvPr>
        </p:nvSpPr>
        <p:spPr>
          <a:xfrm>
            <a:off x="3851099" y="0"/>
            <a:ext cx="2944957" cy="496888"/>
          </a:xfrm>
          <a:prstGeom prst="rect">
            <a:avLst/>
          </a:prstGeom>
        </p:spPr>
        <p:txBody>
          <a:bodyPr vert="horz" wrap="square" lIns="92134" tIns="46066" rIns="92134" bIns="46066" numCol="1" anchor="t" anchorCtr="0" compatLnSpc="1">
            <a:prstTxWarp prst="textNoShape">
              <a:avLst/>
            </a:prstTxWarp>
          </a:bodyPr>
          <a:lstStyle>
            <a:lvl1pPr algn="r">
              <a:defRPr sz="1200"/>
            </a:lvl1pPr>
          </a:lstStyle>
          <a:p>
            <a:fld id="{C7055950-70A1-487A-8459-F463EC5E1243}" type="datetime1">
              <a:rPr lang="en-AU"/>
              <a:pPr/>
              <a:t>24/10/2016</a:t>
            </a:fld>
            <a:endParaRPr lang="en-AU"/>
          </a:p>
        </p:txBody>
      </p:sp>
      <p:sp>
        <p:nvSpPr>
          <p:cNvPr id="4" name="Footer Placeholder 3"/>
          <p:cNvSpPr>
            <a:spLocks noGrp="1"/>
          </p:cNvSpPr>
          <p:nvPr>
            <p:ph type="ftr" sz="quarter" idx="2"/>
          </p:nvPr>
        </p:nvSpPr>
        <p:spPr>
          <a:xfrm>
            <a:off x="0" y="9428164"/>
            <a:ext cx="2944957" cy="496887"/>
          </a:xfrm>
          <a:prstGeom prst="rect">
            <a:avLst/>
          </a:prstGeom>
        </p:spPr>
        <p:txBody>
          <a:bodyPr vert="horz" wrap="square" lIns="92134" tIns="46066" rIns="92134" bIns="46066" numCol="1" anchor="b" anchorCtr="0" compatLnSpc="1">
            <a:prstTxWarp prst="textNoShape">
              <a:avLst/>
            </a:prstTxWarp>
          </a:bodyPr>
          <a:lstStyle>
            <a:lvl1pPr>
              <a:defRPr sz="1200">
                <a:ea typeface="Arial" charset="0"/>
              </a:defRPr>
            </a:lvl1pPr>
          </a:lstStyle>
          <a:p>
            <a:pPr>
              <a:defRPr/>
            </a:pPr>
            <a:endParaRPr lang="en-AU"/>
          </a:p>
        </p:txBody>
      </p:sp>
      <p:sp>
        <p:nvSpPr>
          <p:cNvPr id="5" name="Slide Number Placeholder 4"/>
          <p:cNvSpPr>
            <a:spLocks noGrp="1"/>
          </p:cNvSpPr>
          <p:nvPr>
            <p:ph type="sldNum" sz="quarter" idx="3"/>
          </p:nvPr>
        </p:nvSpPr>
        <p:spPr>
          <a:xfrm>
            <a:off x="3851099" y="9428164"/>
            <a:ext cx="2944957" cy="496887"/>
          </a:xfrm>
          <a:prstGeom prst="rect">
            <a:avLst/>
          </a:prstGeom>
        </p:spPr>
        <p:txBody>
          <a:bodyPr vert="horz" wrap="square" lIns="92134" tIns="46066" rIns="92134" bIns="46066" numCol="1" anchor="b" anchorCtr="0" compatLnSpc="1">
            <a:prstTxWarp prst="textNoShape">
              <a:avLst/>
            </a:prstTxWarp>
          </a:bodyPr>
          <a:lstStyle>
            <a:lvl1pPr algn="r">
              <a:defRPr sz="1200"/>
            </a:lvl1pPr>
          </a:lstStyle>
          <a:p>
            <a:fld id="{9EFD2169-30F7-4BBB-B77B-7176083BD792}" type="slidenum">
              <a:rPr lang="en-AU"/>
              <a:pPr/>
              <a:t>‹#›</a:t>
            </a:fld>
            <a:endParaRPr lang="en-AU"/>
          </a:p>
        </p:txBody>
      </p:sp>
    </p:spTree>
    <p:extLst>
      <p:ext uri="{BB962C8B-B14F-4D97-AF65-F5344CB8AC3E}">
        <p14:creationId xmlns:p14="http://schemas.microsoft.com/office/powerpoint/2010/main" val="33829284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957" cy="496888"/>
          </a:xfrm>
          <a:prstGeom prst="rect">
            <a:avLst/>
          </a:prstGeom>
        </p:spPr>
        <p:txBody>
          <a:bodyPr vert="horz" wrap="square" lIns="92134" tIns="46066" rIns="92134" bIns="46066" numCol="1" anchor="t" anchorCtr="0" compatLnSpc="1">
            <a:prstTxWarp prst="textNoShape">
              <a:avLst/>
            </a:prstTxWarp>
          </a:bodyPr>
          <a:lstStyle>
            <a:lvl1pPr>
              <a:defRPr sz="1200">
                <a:ea typeface="Arial" charset="0"/>
              </a:defRPr>
            </a:lvl1pPr>
          </a:lstStyle>
          <a:p>
            <a:pPr>
              <a:defRPr/>
            </a:pPr>
            <a:endParaRPr lang="en-AU"/>
          </a:p>
        </p:txBody>
      </p:sp>
      <p:sp>
        <p:nvSpPr>
          <p:cNvPr id="3" name="Date Placeholder 2"/>
          <p:cNvSpPr>
            <a:spLocks noGrp="1"/>
          </p:cNvSpPr>
          <p:nvPr>
            <p:ph type="dt" idx="1"/>
          </p:nvPr>
        </p:nvSpPr>
        <p:spPr>
          <a:xfrm>
            <a:off x="3851099" y="0"/>
            <a:ext cx="2944957" cy="496888"/>
          </a:xfrm>
          <a:prstGeom prst="rect">
            <a:avLst/>
          </a:prstGeom>
        </p:spPr>
        <p:txBody>
          <a:bodyPr vert="horz" wrap="square" lIns="92134" tIns="46066" rIns="92134" bIns="46066" numCol="1" anchor="t" anchorCtr="0" compatLnSpc="1">
            <a:prstTxWarp prst="textNoShape">
              <a:avLst/>
            </a:prstTxWarp>
          </a:bodyPr>
          <a:lstStyle>
            <a:lvl1pPr algn="r">
              <a:defRPr sz="1200"/>
            </a:lvl1pPr>
          </a:lstStyle>
          <a:p>
            <a:fld id="{C1F24081-DB79-4F0D-B6B6-9E34C5C7F712}" type="datetime1">
              <a:rPr lang="en-AU"/>
              <a:pPr/>
              <a:t>24/10/2016</a:t>
            </a:fld>
            <a:endParaRPr lang="en-AU"/>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2134" tIns="46066" rIns="92134" bIns="46066" rtlCol="0" anchor="ctr"/>
          <a:lstStyle/>
          <a:p>
            <a:pPr lvl="0"/>
            <a:endParaRPr lang="en-AU" noProof="0"/>
          </a:p>
        </p:txBody>
      </p:sp>
      <p:sp>
        <p:nvSpPr>
          <p:cNvPr id="5" name="Notes Placeholder 4"/>
          <p:cNvSpPr>
            <a:spLocks noGrp="1"/>
          </p:cNvSpPr>
          <p:nvPr>
            <p:ph type="body" sz="quarter" idx="3"/>
          </p:nvPr>
        </p:nvSpPr>
        <p:spPr>
          <a:xfrm>
            <a:off x="679606" y="4714876"/>
            <a:ext cx="5438464" cy="4467225"/>
          </a:xfrm>
          <a:prstGeom prst="rect">
            <a:avLst/>
          </a:prstGeom>
        </p:spPr>
        <p:txBody>
          <a:bodyPr vert="horz" wrap="square" lIns="92134" tIns="46066" rIns="92134" bIns="46066"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8164"/>
            <a:ext cx="2944957" cy="496887"/>
          </a:xfrm>
          <a:prstGeom prst="rect">
            <a:avLst/>
          </a:prstGeom>
        </p:spPr>
        <p:txBody>
          <a:bodyPr vert="horz" wrap="square" lIns="92134" tIns="46066" rIns="92134" bIns="46066" numCol="1" anchor="b" anchorCtr="0" compatLnSpc="1">
            <a:prstTxWarp prst="textNoShape">
              <a:avLst/>
            </a:prstTxWarp>
          </a:bodyPr>
          <a:lstStyle>
            <a:lvl1pPr>
              <a:defRPr sz="1200">
                <a:ea typeface="Arial" charset="0"/>
              </a:defRPr>
            </a:lvl1pPr>
          </a:lstStyle>
          <a:p>
            <a:pPr>
              <a:defRPr/>
            </a:pPr>
            <a:endParaRPr lang="en-AU"/>
          </a:p>
        </p:txBody>
      </p:sp>
      <p:sp>
        <p:nvSpPr>
          <p:cNvPr id="7" name="Slide Number Placeholder 6"/>
          <p:cNvSpPr>
            <a:spLocks noGrp="1"/>
          </p:cNvSpPr>
          <p:nvPr>
            <p:ph type="sldNum" sz="quarter" idx="5"/>
          </p:nvPr>
        </p:nvSpPr>
        <p:spPr>
          <a:xfrm>
            <a:off x="3851099" y="9428164"/>
            <a:ext cx="2944957" cy="496887"/>
          </a:xfrm>
          <a:prstGeom prst="rect">
            <a:avLst/>
          </a:prstGeom>
        </p:spPr>
        <p:txBody>
          <a:bodyPr vert="horz" wrap="square" lIns="92134" tIns="46066" rIns="92134" bIns="46066" numCol="1" anchor="b" anchorCtr="0" compatLnSpc="1">
            <a:prstTxWarp prst="textNoShape">
              <a:avLst/>
            </a:prstTxWarp>
          </a:bodyPr>
          <a:lstStyle>
            <a:lvl1pPr algn="r">
              <a:defRPr sz="1200"/>
            </a:lvl1pPr>
          </a:lstStyle>
          <a:p>
            <a:fld id="{8702C193-5B14-491E-8AB3-65DFC58547EE}" type="slidenum">
              <a:rPr lang="en-AU"/>
              <a:pPr/>
              <a:t>‹#›</a:t>
            </a:fld>
            <a:endParaRPr lang="en-AU"/>
          </a:p>
        </p:txBody>
      </p:sp>
    </p:spTree>
    <p:extLst>
      <p:ext uri="{BB962C8B-B14F-4D97-AF65-F5344CB8AC3E}">
        <p14:creationId xmlns:p14="http://schemas.microsoft.com/office/powerpoint/2010/main" val="29570062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itchFamily="-1" charset="-128"/>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8702C193-5B14-491E-8AB3-65DFC58547EE}" type="slidenum">
              <a:rPr lang="en-AU" smtClean="0"/>
              <a:pPr/>
              <a:t>1</a:t>
            </a:fld>
            <a:endParaRPr lang="en-AU"/>
          </a:p>
        </p:txBody>
      </p:sp>
    </p:spTree>
    <p:extLst>
      <p:ext uri="{BB962C8B-B14F-4D97-AF65-F5344CB8AC3E}">
        <p14:creationId xmlns:p14="http://schemas.microsoft.com/office/powerpoint/2010/main" val="29784112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Char char="•"/>
            </a:pPr>
            <a:r>
              <a:rPr lang="en-AU" dirty="0"/>
              <a:t>Branch and State Titles are major                                    events (qualifying required for State)</a:t>
            </a:r>
          </a:p>
          <a:p>
            <a:pPr>
              <a:buFont typeface="Arial"/>
              <a:buChar char="•"/>
            </a:pPr>
            <a:r>
              <a:rPr lang="en-AU" dirty="0"/>
              <a:t>Surf sports training – outside of                                       Sunday morning junior activities</a:t>
            </a:r>
          </a:p>
          <a:p>
            <a:pPr>
              <a:buFont typeface="Arial"/>
              <a:buChar char="•"/>
            </a:pPr>
            <a:r>
              <a:rPr lang="en-AU" dirty="0"/>
              <a:t>Overview of process for participating                                    in carnivals through the club</a:t>
            </a:r>
          </a:p>
          <a:p>
            <a:endParaRPr lang="en-AU" dirty="0"/>
          </a:p>
        </p:txBody>
      </p:sp>
      <p:sp>
        <p:nvSpPr>
          <p:cNvPr id="4" name="Slide Number Placeholder 3"/>
          <p:cNvSpPr>
            <a:spLocks noGrp="1"/>
          </p:cNvSpPr>
          <p:nvPr>
            <p:ph type="sldNum" sz="quarter" idx="10"/>
          </p:nvPr>
        </p:nvSpPr>
        <p:spPr/>
        <p:txBody>
          <a:bodyPr/>
          <a:lstStyle/>
          <a:p>
            <a:fld id="{8702C193-5B14-491E-8AB3-65DFC58547EE}" type="slidenum">
              <a:rPr lang="en-AU" smtClean="0"/>
              <a:pPr/>
              <a:t>12</a:t>
            </a:fld>
            <a:endParaRPr lang="en-AU"/>
          </a:p>
        </p:txBody>
      </p:sp>
    </p:spTree>
    <p:extLst>
      <p:ext uri="{BB962C8B-B14F-4D97-AF65-F5344CB8AC3E}">
        <p14:creationId xmlns:p14="http://schemas.microsoft.com/office/powerpoint/2010/main" val="3289504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Char char="•"/>
            </a:pPr>
            <a:r>
              <a:rPr lang="en-AU" dirty="0"/>
              <a:t>Branch and State Titles are major                                    events (qualifying required for State)</a:t>
            </a:r>
          </a:p>
          <a:p>
            <a:pPr>
              <a:buFont typeface="Arial"/>
              <a:buChar char="•"/>
            </a:pPr>
            <a:r>
              <a:rPr lang="en-AU" dirty="0"/>
              <a:t>Surf sports training – outside of                                       Sunday morning junior activities</a:t>
            </a:r>
          </a:p>
          <a:p>
            <a:pPr>
              <a:buFont typeface="Arial"/>
              <a:buChar char="•"/>
            </a:pPr>
            <a:r>
              <a:rPr lang="en-AU" dirty="0"/>
              <a:t>Overview of process for participating                                    in carnivals through the club</a:t>
            </a:r>
          </a:p>
          <a:p>
            <a:endParaRPr lang="en-AU" dirty="0"/>
          </a:p>
        </p:txBody>
      </p:sp>
      <p:sp>
        <p:nvSpPr>
          <p:cNvPr id="4" name="Slide Number Placeholder 3"/>
          <p:cNvSpPr>
            <a:spLocks noGrp="1"/>
          </p:cNvSpPr>
          <p:nvPr>
            <p:ph type="sldNum" sz="quarter" idx="10"/>
          </p:nvPr>
        </p:nvSpPr>
        <p:spPr/>
        <p:txBody>
          <a:bodyPr/>
          <a:lstStyle/>
          <a:p>
            <a:fld id="{8702C193-5B14-491E-8AB3-65DFC58547EE}" type="slidenum">
              <a:rPr lang="en-AU" smtClean="0"/>
              <a:pPr/>
              <a:t>13</a:t>
            </a:fld>
            <a:endParaRPr lang="en-AU"/>
          </a:p>
        </p:txBody>
      </p:sp>
    </p:spTree>
    <p:extLst>
      <p:ext uri="{BB962C8B-B14F-4D97-AF65-F5344CB8AC3E}">
        <p14:creationId xmlns:p14="http://schemas.microsoft.com/office/powerpoint/2010/main" val="32895043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AU" dirty="0"/>
              <a:t> Committee Members  Age Managers   Team Managers  Fundraising  BBQ, Canteen  Coaches  Officials  Gear Stewards  Water Safety  Beach Set-u</a:t>
            </a:r>
          </a:p>
          <a:p>
            <a:r>
              <a:rPr lang="en-AU" dirty="0"/>
              <a:t>Patrolling Lifesaver: (SRC &amp; Bronze Medallion) The Surf Rescue Certificate and Bronze Medallion (including the Certificate II in Public Safety) are the two entry level awards for someone who wishes to become a fully qualified patrolling lifesaver and/or water safety officer.   </a:t>
            </a:r>
          </a:p>
          <a:p>
            <a:r>
              <a:rPr lang="en-AU" dirty="0"/>
              <a:t> Award Lifesaver: For those members who are not strong swimmers but who still want to patrol the beach, you are able to complete lifesaving awards which do not include a swimming component. Such awards include First Aid, Resuscitation and Radio awards. Members who hold these awards are still able to patrol the beach by specialising in certain areas.  </a:t>
            </a:r>
          </a:p>
          <a:p>
            <a:r>
              <a:rPr lang="en-AU" dirty="0"/>
              <a:t> Trainer: If you enjoyed teaching the children about lifesaving skills, then you may wish to consider becoming a trainer for other awards. Trainers are required to complete a Training Officer’s Certificate and they need to hold the award that they are training.   </a:t>
            </a:r>
          </a:p>
          <a:p>
            <a:r>
              <a:rPr lang="en-AU" dirty="0"/>
              <a:t> Assessor: Assessors are the people responsible for assessing the competency of the Surf Life Saving and Nationally Accredited awards. To become an assessor, you are required to complete an assessor’s course and you will need to hold the award that you intend to assess. Members who wish to extend their skills in assessing may wish to do a full Certificate IV in Training and Assessment.  </a:t>
            </a:r>
          </a:p>
          <a:p>
            <a:r>
              <a:rPr lang="en-AU" dirty="0"/>
              <a:t> Coach: Coaches provide an important role in developing and improving the skills of members in surf sports. Coaching accreditation comes in three levels (Level 1, Level 2, and Level 3). Level 1 coach’s accreditation is the level most suited to new coaches at club level.  </a:t>
            </a:r>
          </a:p>
          <a:p>
            <a:r>
              <a:rPr lang="en-AU" dirty="0"/>
              <a:t> Official: Officials are those people responsible for the conduct of surf sport events. There are a range of different roles undertaken by officials including referees, starters, judges, recorders, marshals, across all of the surf sports disciplines.   </a:t>
            </a:r>
          </a:p>
          <a:p>
            <a:r>
              <a:rPr lang="en-AU" dirty="0"/>
              <a:t> Administrator: If you are interested in the administration of the club, there are a range of different roles that you may be able to get involved with. These might include some specific roles for junior activities such as an Age Managers coordinator or the Junior Activities chairperson. You may also like to play a responsibility specific role such as a treasurer or secretary. </a:t>
            </a:r>
          </a:p>
        </p:txBody>
      </p:sp>
      <p:sp>
        <p:nvSpPr>
          <p:cNvPr id="4" name="Slide Number Placeholder 3"/>
          <p:cNvSpPr>
            <a:spLocks noGrp="1"/>
          </p:cNvSpPr>
          <p:nvPr>
            <p:ph type="sldNum" sz="quarter" idx="10"/>
          </p:nvPr>
        </p:nvSpPr>
        <p:spPr/>
        <p:txBody>
          <a:bodyPr/>
          <a:lstStyle/>
          <a:p>
            <a:fld id="{8702C193-5B14-491E-8AB3-65DFC58547EE}" type="slidenum">
              <a:rPr lang="en-AU" smtClean="0"/>
              <a:pPr/>
              <a:t>16</a:t>
            </a:fld>
            <a:endParaRPr lang="en-AU"/>
          </a:p>
        </p:txBody>
      </p:sp>
    </p:spTree>
    <p:extLst>
      <p:ext uri="{BB962C8B-B14F-4D97-AF65-F5344CB8AC3E}">
        <p14:creationId xmlns:p14="http://schemas.microsoft.com/office/powerpoint/2010/main" val="1545619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WHO DO I ASK: There is every chance that the people volunteering in the positions listed below will be able to answer your questions or alternatively they will direct you to the person that can?  </a:t>
            </a:r>
          </a:p>
          <a:p>
            <a:r>
              <a:rPr lang="en-AU" dirty="0"/>
              <a:t> Age Managers  Team Managers  Water Safety  Coaches  Committee Members (Sometimes difficult to identify)  </a:t>
            </a:r>
          </a:p>
          <a:p>
            <a:r>
              <a:rPr lang="en-AU" dirty="0"/>
              <a:t>Metropolitan Caloundra SLSC, Surf Life Saving QLD and Surf Life Saving Australia all have websites. These websites are full of helpful information and resources.   </a:t>
            </a:r>
          </a:p>
          <a:p>
            <a:r>
              <a:rPr lang="en-AU" dirty="0"/>
              <a:t>It is also recommended that you become familiar with the “Nipper Handbook” and the “Nipper Calendar” which is displayed on the clubs website. </a:t>
            </a:r>
          </a:p>
        </p:txBody>
      </p:sp>
      <p:sp>
        <p:nvSpPr>
          <p:cNvPr id="4" name="Slide Number Placeholder 3"/>
          <p:cNvSpPr>
            <a:spLocks noGrp="1"/>
          </p:cNvSpPr>
          <p:nvPr>
            <p:ph type="sldNum" sz="quarter" idx="10"/>
          </p:nvPr>
        </p:nvSpPr>
        <p:spPr/>
        <p:txBody>
          <a:bodyPr/>
          <a:lstStyle/>
          <a:p>
            <a:fld id="{8702C193-5B14-491E-8AB3-65DFC58547EE}" type="slidenum">
              <a:rPr lang="en-AU" smtClean="0"/>
              <a:pPr/>
              <a:t>18</a:t>
            </a:fld>
            <a:endParaRPr lang="en-AU"/>
          </a:p>
        </p:txBody>
      </p:sp>
    </p:spTree>
    <p:extLst>
      <p:ext uri="{BB962C8B-B14F-4D97-AF65-F5344CB8AC3E}">
        <p14:creationId xmlns:p14="http://schemas.microsoft.com/office/powerpoint/2010/main" val="1189487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 Can talk about specifics of that particular area/club as</a:t>
            </a:r>
            <a:r>
              <a:rPr lang="en-AU" baseline="0" dirty="0"/>
              <a:t> part of this slide</a:t>
            </a:r>
            <a:endParaRPr lang="en-AU" dirty="0"/>
          </a:p>
        </p:txBody>
      </p:sp>
      <p:sp>
        <p:nvSpPr>
          <p:cNvPr id="4" name="Slide Number Placeholder 3"/>
          <p:cNvSpPr>
            <a:spLocks noGrp="1"/>
          </p:cNvSpPr>
          <p:nvPr>
            <p:ph type="sldNum" sz="quarter" idx="10"/>
          </p:nvPr>
        </p:nvSpPr>
        <p:spPr/>
        <p:txBody>
          <a:bodyPr/>
          <a:lstStyle/>
          <a:p>
            <a:fld id="{8702C193-5B14-491E-8AB3-65DFC58547EE}" type="slidenum">
              <a:rPr lang="en-AU" smtClean="0"/>
              <a:pPr/>
              <a:t>2</a:t>
            </a:fld>
            <a:endParaRPr lang="en-AU"/>
          </a:p>
        </p:txBody>
      </p:sp>
    </p:spTree>
    <p:extLst>
      <p:ext uri="{BB962C8B-B14F-4D97-AF65-F5344CB8AC3E}">
        <p14:creationId xmlns:p14="http://schemas.microsoft.com/office/powerpoint/2010/main" val="2471244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 Can talk about stats</a:t>
            </a:r>
            <a:r>
              <a:rPr lang="en-AU" baseline="0" dirty="0"/>
              <a:t> for particular area/clubs as part of this slide</a:t>
            </a:r>
            <a:endParaRPr lang="en-AU" dirty="0"/>
          </a:p>
        </p:txBody>
      </p:sp>
      <p:sp>
        <p:nvSpPr>
          <p:cNvPr id="4" name="Slide Number Placeholder 3"/>
          <p:cNvSpPr>
            <a:spLocks noGrp="1"/>
          </p:cNvSpPr>
          <p:nvPr>
            <p:ph type="sldNum" sz="quarter" idx="10"/>
          </p:nvPr>
        </p:nvSpPr>
        <p:spPr/>
        <p:txBody>
          <a:bodyPr/>
          <a:lstStyle/>
          <a:p>
            <a:fld id="{8702C193-5B14-491E-8AB3-65DFC58547EE}" type="slidenum">
              <a:rPr lang="en-AU" smtClean="0"/>
              <a:pPr/>
              <a:t>3</a:t>
            </a:fld>
            <a:endParaRPr lang="en-AU"/>
          </a:p>
        </p:txBody>
      </p:sp>
    </p:spTree>
    <p:extLst>
      <p:ext uri="{BB962C8B-B14F-4D97-AF65-F5344CB8AC3E}">
        <p14:creationId xmlns:p14="http://schemas.microsoft.com/office/powerpoint/2010/main" val="2007966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210" indent="-171210">
              <a:buFontTx/>
              <a:buChar char="-"/>
            </a:pPr>
            <a:r>
              <a:rPr lang="en-AU" dirty="0"/>
              <a:t>Junior</a:t>
            </a:r>
            <a:r>
              <a:rPr lang="en-AU" baseline="0" dirty="0"/>
              <a:t> activities programs have a strong focus on participation and are inclusive of all skill levels.</a:t>
            </a:r>
          </a:p>
          <a:p>
            <a:pPr marL="171210" indent="-171210">
              <a:buFontTx/>
              <a:buChar char="-"/>
            </a:pPr>
            <a:r>
              <a:rPr lang="en-AU" baseline="0" dirty="0"/>
              <a:t>Ensuring a balance between competition and fun activities which promote team building, skill development </a:t>
            </a:r>
            <a:r>
              <a:rPr lang="en-AU" baseline="0" dirty="0" err="1"/>
              <a:t>etc</a:t>
            </a:r>
            <a:r>
              <a:rPr lang="en-AU" baseline="0" dirty="0"/>
              <a:t> is important</a:t>
            </a:r>
          </a:p>
          <a:p>
            <a:pPr marL="171210" indent="-171210">
              <a:buFontTx/>
              <a:buChar char="-"/>
            </a:pPr>
            <a:r>
              <a:rPr lang="en-AU" baseline="0" dirty="0"/>
              <a:t>Feedback of the three ‘Fs’ came from nipper of the year winners</a:t>
            </a:r>
            <a:endParaRPr lang="en-AU" dirty="0"/>
          </a:p>
        </p:txBody>
      </p:sp>
      <p:sp>
        <p:nvSpPr>
          <p:cNvPr id="4" name="Slide Number Placeholder 3"/>
          <p:cNvSpPr>
            <a:spLocks noGrp="1"/>
          </p:cNvSpPr>
          <p:nvPr>
            <p:ph type="sldNum" sz="quarter" idx="10"/>
          </p:nvPr>
        </p:nvSpPr>
        <p:spPr/>
        <p:txBody>
          <a:bodyPr/>
          <a:lstStyle/>
          <a:p>
            <a:fld id="{8702C193-5B14-491E-8AB3-65DFC58547EE}" type="slidenum">
              <a:rPr lang="en-AU" smtClean="0"/>
              <a:pPr/>
              <a:t>4</a:t>
            </a:fld>
            <a:endParaRPr lang="en-AU"/>
          </a:p>
        </p:txBody>
      </p:sp>
    </p:spTree>
    <p:extLst>
      <p:ext uri="{BB962C8B-B14F-4D97-AF65-F5344CB8AC3E}">
        <p14:creationId xmlns:p14="http://schemas.microsoft.com/office/powerpoint/2010/main" val="3813584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702C193-5B14-491E-8AB3-65DFC58547EE}" type="slidenum">
              <a:rPr lang="en-AU" smtClean="0"/>
              <a:pPr/>
              <a:t>6</a:t>
            </a:fld>
            <a:endParaRPr lang="en-AU"/>
          </a:p>
        </p:txBody>
      </p:sp>
    </p:spTree>
    <p:extLst>
      <p:ext uri="{BB962C8B-B14F-4D97-AF65-F5344CB8AC3E}">
        <p14:creationId xmlns:p14="http://schemas.microsoft.com/office/powerpoint/2010/main" val="4037131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Char char="•"/>
            </a:pPr>
            <a:r>
              <a:rPr lang="en-AU" sz="1800" dirty="0"/>
              <a:t>Junior activities focuses on participation and skill development</a:t>
            </a:r>
          </a:p>
          <a:p>
            <a:pPr>
              <a:buFont typeface="Arial"/>
              <a:buChar char="•"/>
            </a:pPr>
            <a:r>
              <a:rPr lang="en-AU" sz="1800" dirty="0"/>
              <a:t>Rotate through stations of skills; board paddling, swimming, beach flags, wades and sprints</a:t>
            </a:r>
          </a:p>
          <a:p>
            <a:pPr>
              <a:buFont typeface="Arial"/>
              <a:buChar char="•"/>
            </a:pPr>
            <a:r>
              <a:rPr lang="en-AU" sz="1800" dirty="0"/>
              <a:t>Exercises at each area should focus on fun, not just competing</a:t>
            </a:r>
          </a:p>
          <a:p>
            <a:pPr>
              <a:buFont typeface="Arial"/>
              <a:buChar char="•"/>
            </a:pPr>
            <a:r>
              <a:rPr lang="en-AU" sz="1800" dirty="0"/>
              <a:t>An education component is also part of the program:</a:t>
            </a:r>
          </a:p>
          <a:p>
            <a:pPr lvl="1">
              <a:buFont typeface="Courier New"/>
              <a:buNone/>
            </a:pPr>
            <a:r>
              <a:rPr lang="en-AU" sz="1600" dirty="0"/>
              <a:t>- Each age group completes education awards ranging from basic surf awareness knowledge in the young age groups up to more formal qualifications in the older groups such as their resuscitation award in U13’s</a:t>
            </a:r>
          </a:p>
          <a:p>
            <a:endParaRPr lang="en-AU" dirty="0"/>
          </a:p>
          <a:p>
            <a:r>
              <a:rPr lang="en-AU" dirty="0"/>
              <a:t>-</a:t>
            </a:r>
            <a:r>
              <a:rPr lang="en-AU" baseline="0" dirty="0"/>
              <a:t> May like to highlight the difference here between Sunday morning nippers and say mid-week surf sports training programs and how members may like to involve themselves in these</a:t>
            </a:r>
            <a:endParaRPr lang="en-AU" dirty="0"/>
          </a:p>
        </p:txBody>
      </p:sp>
      <p:sp>
        <p:nvSpPr>
          <p:cNvPr id="4" name="Slide Number Placeholder 3"/>
          <p:cNvSpPr>
            <a:spLocks noGrp="1"/>
          </p:cNvSpPr>
          <p:nvPr>
            <p:ph type="sldNum" sz="quarter" idx="10"/>
          </p:nvPr>
        </p:nvSpPr>
        <p:spPr/>
        <p:txBody>
          <a:bodyPr/>
          <a:lstStyle/>
          <a:p>
            <a:fld id="{8702C193-5B14-491E-8AB3-65DFC58547EE}" type="slidenum">
              <a:rPr lang="en-AU" smtClean="0"/>
              <a:pPr/>
              <a:t>7</a:t>
            </a:fld>
            <a:endParaRPr lang="en-AU"/>
          </a:p>
        </p:txBody>
      </p:sp>
    </p:spTree>
    <p:extLst>
      <p:ext uri="{BB962C8B-B14F-4D97-AF65-F5344CB8AC3E}">
        <p14:creationId xmlns:p14="http://schemas.microsoft.com/office/powerpoint/2010/main" val="3502806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Char char="•"/>
            </a:pPr>
            <a:r>
              <a:rPr lang="en-AU" sz="1800" dirty="0"/>
              <a:t>Junior activities focuses on participation and skill development</a:t>
            </a:r>
          </a:p>
          <a:p>
            <a:pPr>
              <a:buFont typeface="Arial"/>
              <a:buChar char="•"/>
            </a:pPr>
            <a:r>
              <a:rPr lang="en-AU" sz="1800" dirty="0"/>
              <a:t>Rotate through stations of skills; board paddling, swimming, beach flags, wades and sprints</a:t>
            </a:r>
          </a:p>
          <a:p>
            <a:pPr>
              <a:buFont typeface="Arial"/>
              <a:buChar char="•"/>
            </a:pPr>
            <a:r>
              <a:rPr lang="en-AU" sz="1800" dirty="0"/>
              <a:t>Exercises at each area should focus on fun, not just competing</a:t>
            </a:r>
          </a:p>
          <a:p>
            <a:pPr>
              <a:buFont typeface="Arial"/>
              <a:buChar char="•"/>
            </a:pPr>
            <a:r>
              <a:rPr lang="en-AU" sz="1800" dirty="0"/>
              <a:t>An education component is also part of the program:</a:t>
            </a:r>
          </a:p>
          <a:p>
            <a:pPr lvl="1">
              <a:buFont typeface="Courier New"/>
              <a:buNone/>
            </a:pPr>
            <a:r>
              <a:rPr lang="en-AU" sz="1600" dirty="0"/>
              <a:t>- Each age group completes education awards ranging from basic surf awareness knowledge in the young age groups up to more formal qualifications in the older groups such as their resuscitation award in U13’s</a:t>
            </a:r>
          </a:p>
          <a:p>
            <a:endParaRPr lang="en-AU" dirty="0"/>
          </a:p>
          <a:p>
            <a:r>
              <a:rPr lang="en-AU" dirty="0"/>
              <a:t>-</a:t>
            </a:r>
            <a:r>
              <a:rPr lang="en-AU" baseline="0" dirty="0"/>
              <a:t> May like to highlight the difference here between Sunday morning nippers and say mid-week surf sports training programs and how members may like to involve themselves in these</a:t>
            </a:r>
            <a:endParaRPr lang="en-AU" dirty="0"/>
          </a:p>
        </p:txBody>
      </p:sp>
      <p:sp>
        <p:nvSpPr>
          <p:cNvPr id="4" name="Slide Number Placeholder 3"/>
          <p:cNvSpPr>
            <a:spLocks noGrp="1"/>
          </p:cNvSpPr>
          <p:nvPr>
            <p:ph type="sldNum" sz="quarter" idx="10"/>
          </p:nvPr>
        </p:nvSpPr>
        <p:spPr/>
        <p:txBody>
          <a:bodyPr/>
          <a:lstStyle/>
          <a:p>
            <a:fld id="{8702C193-5B14-491E-8AB3-65DFC58547EE}" type="slidenum">
              <a:rPr lang="en-AU" smtClean="0"/>
              <a:pPr/>
              <a:t>8</a:t>
            </a:fld>
            <a:endParaRPr lang="en-AU"/>
          </a:p>
        </p:txBody>
      </p:sp>
    </p:spTree>
    <p:extLst>
      <p:ext uri="{BB962C8B-B14F-4D97-AF65-F5344CB8AC3E}">
        <p14:creationId xmlns:p14="http://schemas.microsoft.com/office/powerpoint/2010/main" val="350280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702C193-5B14-491E-8AB3-65DFC58547EE}" type="slidenum">
              <a:rPr lang="en-AU" smtClean="0"/>
              <a:pPr/>
              <a:t>9</a:t>
            </a:fld>
            <a:endParaRPr lang="en-AU"/>
          </a:p>
        </p:txBody>
      </p:sp>
    </p:spTree>
    <p:extLst>
      <p:ext uri="{BB962C8B-B14F-4D97-AF65-F5344CB8AC3E}">
        <p14:creationId xmlns:p14="http://schemas.microsoft.com/office/powerpoint/2010/main" val="20735077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Char char="•"/>
            </a:pPr>
            <a:r>
              <a:rPr lang="en-AU" dirty="0"/>
              <a:t>Branch and State Titles are major                                    events (qualifying required for State)</a:t>
            </a:r>
          </a:p>
          <a:p>
            <a:pPr>
              <a:buFont typeface="Arial"/>
              <a:buChar char="•"/>
            </a:pPr>
            <a:r>
              <a:rPr lang="en-AU" dirty="0"/>
              <a:t>Surf sports training – outside of                                       Sunday morning junior activities</a:t>
            </a:r>
          </a:p>
          <a:p>
            <a:pPr>
              <a:buFont typeface="Arial"/>
              <a:buChar char="•"/>
            </a:pPr>
            <a:r>
              <a:rPr lang="en-AU" dirty="0"/>
              <a:t>Overview of process for participating                                    in carnivals through the club</a:t>
            </a:r>
          </a:p>
          <a:p>
            <a:endParaRPr lang="en-AU" dirty="0"/>
          </a:p>
        </p:txBody>
      </p:sp>
      <p:sp>
        <p:nvSpPr>
          <p:cNvPr id="4" name="Slide Number Placeholder 3"/>
          <p:cNvSpPr>
            <a:spLocks noGrp="1"/>
          </p:cNvSpPr>
          <p:nvPr>
            <p:ph type="sldNum" sz="quarter" idx="10"/>
          </p:nvPr>
        </p:nvSpPr>
        <p:spPr/>
        <p:txBody>
          <a:bodyPr/>
          <a:lstStyle/>
          <a:p>
            <a:fld id="{8702C193-5B14-491E-8AB3-65DFC58547EE}" type="slidenum">
              <a:rPr lang="en-AU" smtClean="0"/>
              <a:pPr/>
              <a:t>11</a:t>
            </a:fld>
            <a:endParaRPr lang="en-AU"/>
          </a:p>
        </p:txBody>
      </p:sp>
    </p:spTree>
    <p:extLst>
      <p:ext uri="{BB962C8B-B14F-4D97-AF65-F5344CB8AC3E}">
        <p14:creationId xmlns:p14="http://schemas.microsoft.com/office/powerpoint/2010/main" val="32895043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
        <p:nvSpPr>
          <p:cNvPr id="5" name="Date Placeholder 3"/>
          <p:cNvSpPr>
            <a:spLocks noGrp="1"/>
          </p:cNvSpPr>
          <p:nvPr>
            <p:ph type="dt" sz="half" idx="10"/>
          </p:nvPr>
        </p:nvSpPr>
        <p:spPr/>
        <p:txBody>
          <a:bodyPr/>
          <a:lstStyle>
            <a:lvl1pPr>
              <a:defRPr/>
            </a:lvl1pPr>
          </a:lstStyle>
          <a:p>
            <a:fld id="{73B5D574-20B2-47B9-94BC-B1F32047C2CE}" type="datetime1">
              <a:rPr lang="en-US"/>
              <a:pPr/>
              <a:t>10/24/2016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2D4224B-0049-42A3-B843-71C7F444F050}" type="slidenum">
              <a:rPr lang="en-US"/>
              <a:pPr/>
              <a:t>‹#›</a:t>
            </a:fld>
            <a:endParaRPr lang="en-US"/>
          </a:p>
        </p:txBody>
      </p:sp>
      <p:pic>
        <p:nvPicPr>
          <p:cNvPr id="8" name="Picture 7" descr="Cover image 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descr="FPP Log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38537" y="407478"/>
            <a:ext cx="1978888" cy="641963"/>
          </a:xfrm>
          <a:prstGeom prst="rect">
            <a:avLst/>
          </a:prstGeom>
        </p:spPr>
      </p:pic>
    </p:spTree>
    <p:extLst>
      <p:ext uri="{BB962C8B-B14F-4D97-AF65-F5344CB8AC3E}">
        <p14:creationId xmlns:p14="http://schemas.microsoft.com/office/powerpoint/2010/main" val="1058417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3"/>
          <p:cNvSpPr>
            <a:spLocks noGrp="1"/>
          </p:cNvSpPr>
          <p:nvPr>
            <p:ph type="dt" sz="half" idx="10"/>
          </p:nvPr>
        </p:nvSpPr>
        <p:spPr/>
        <p:txBody>
          <a:bodyPr/>
          <a:lstStyle>
            <a:lvl1pPr>
              <a:defRPr/>
            </a:lvl1pPr>
          </a:lstStyle>
          <a:p>
            <a:fld id="{08DF8110-F42A-4AF9-B6DA-798CC8987FAE}" type="datetime1">
              <a:rPr lang="en-US"/>
              <a:pPr/>
              <a:t>10/24/2016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0A725020-376A-4EED-94F5-8702ED9B5B61}" type="slidenum">
              <a:rPr lang="en-US"/>
              <a:pPr/>
              <a:t>‹#›</a:t>
            </a:fld>
            <a:endParaRPr lang="en-US"/>
          </a:p>
        </p:txBody>
      </p:sp>
    </p:spTree>
    <p:extLst>
      <p:ext uri="{BB962C8B-B14F-4D97-AF65-F5344CB8AC3E}">
        <p14:creationId xmlns:p14="http://schemas.microsoft.com/office/powerpoint/2010/main" val="2491250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a:t>Click to edit Master text styles</a:t>
            </a:r>
          </a:p>
        </p:txBody>
      </p:sp>
      <p:sp>
        <p:nvSpPr>
          <p:cNvPr id="5" name="Date Placeholder 3"/>
          <p:cNvSpPr>
            <a:spLocks noGrp="1"/>
          </p:cNvSpPr>
          <p:nvPr>
            <p:ph type="dt" sz="half" idx="10"/>
          </p:nvPr>
        </p:nvSpPr>
        <p:spPr/>
        <p:txBody>
          <a:bodyPr/>
          <a:lstStyle>
            <a:lvl1pPr>
              <a:defRPr/>
            </a:lvl1pPr>
          </a:lstStyle>
          <a:p>
            <a:fld id="{C6DA623B-490B-4FB1-8C30-BC29311166D7}" type="datetime1">
              <a:rPr lang="en-US"/>
              <a:pPr/>
              <a:t>10/24/2016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367052D3-C754-4243-B116-9A886B168527}" type="slidenum">
              <a:rPr lang="en-US"/>
              <a:pPr/>
              <a:t>‹#›</a:t>
            </a:fld>
            <a:endParaRPr lang="en-US"/>
          </a:p>
        </p:txBody>
      </p:sp>
    </p:spTree>
    <p:extLst>
      <p:ext uri="{BB962C8B-B14F-4D97-AF65-F5344CB8AC3E}">
        <p14:creationId xmlns:p14="http://schemas.microsoft.com/office/powerpoint/2010/main" val="11691742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lvl1pPr>
              <a:defRPr/>
            </a:lvl1pPr>
          </a:lstStyle>
          <a:p>
            <a:fld id="{ED7A166D-1F91-4056-BD9D-E43CF38BE31A}" type="datetime1">
              <a:rPr lang="en-US"/>
              <a:pPr/>
              <a:t>10/24/2016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96ECBBDF-6BA9-437F-A55A-A8DAEA002EE1}" type="slidenum">
              <a:rPr lang="en-US"/>
              <a:pPr/>
              <a:t>‹#›</a:t>
            </a:fld>
            <a:endParaRPr lang="en-US"/>
          </a:p>
        </p:txBody>
      </p:sp>
    </p:spTree>
    <p:extLst>
      <p:ext uri="{BB962C8B-B14F-4D97-AF65-F5344CB8AC3E}">
        <p14:creationId xmlns:p14="http://schemas.microsoft.com/office/powerpoint/2010/main" val="3320580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p:txBody>
          <a:bodyPr/>
          <a:lstStyle>
            <a:lvl1pPr>
              <a:defRPr/>
            </a:lvl1pPr>
          </a:lstStyle>
          <a:p>
            <a:fld id="{73C63CF3-86FB-4D2D-BE94-B5863967627F}" type="datetime1">
              <a:rPr lang="en-US"/>
              <a:pPr/>
              <a:t>10/24/2016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D55C0C8-8898-4104-A8F5-F736963FCA48}" type="slidenum">
              <a:rPr lang="en-US"/>
              <a:pPr/>
              <a:t>‹#›</a:t>
            </a:fld>
            <a:endParaRPr lang="en-US"/>
          </a:p>
        </p:txBody>
      </p:sp>
    </p:spTree>
    <p:extLst>
      <p:ext uri="{BB962C8B-B14F-4D97-AF65-F5344CB8AC3E}">
        <p14:creationId xmlns:p14="http://schemas.microsoft.com/office/powerpoint/2010/main" val="3403604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
        <p:nvSpPr>
          <p:cNvPr id="5" name="Date Placeholder 3"/>
          <p:cNvSpPr>
            <a:spLocks noGrp="1"/>
          </p:cNvSpPr>
          <p:nvPr>
            <p:ph type="dt" sz="half" idx="10"/>
          </p:nvPr>
        </p:nvSpPr>
        <p:spPr/>
        <p:txBody>
          <a:bodyPr/>
          <a:lstStyle>
            <a:lvl1pPr>
              <a:defRPr/>
            </a:lvl1pPr>
          </a:lstStyle>
          <a:p>
            <a:fld id="{73B5D574-20B2-47B9-94BC-B1F32047C2CE}" type="datetime1">
              <a:rPr lang="en-US"/>
              <a:pPr/>
              <a:t>10/24/2016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2D4224B-0049-42A3-B843-71C7F444F050}" type="slidenum">
              <a:rPr lang="en-US"/>
              <a:pPr/>
              <a:t>‹#›</a:t>
            </a:fld>
            <a:endParaRPr lang="en-US"/>
          </a:p>
        </p:txBody>
      </p:sp>
      <p:pic>
        <p:nvPicPr>
          <p:cNvPr id="4" name="Picture 3" descr="Last pag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Picture 8" descr="FPP Log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38537" y="407478"/>
            <a:ext cx="1978888" cy="641963"/>
          </a:xfrm>
          <a:prstGeom prst="rect">
            <a:avLst/>
          </a:prstGeom>
        </p:spPr>
      </p:pic>
    </p:spTree>
    <p:extLst>
      <p:ext uri="{BB962C8B-B14F-4D97-AF65-F5344CB8AC3E}">
        <p14:creationId xmlns:p14="http://schemas.microsoft.com/office/powerpoint/2010/main" val="2942977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descr="Powerpoint Template SLSQLD2.jp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1167536"/>
            <a:ext cx="9144000" cy="569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idx="1"/>
          </p:nvPr>
        </p:nvSpPr>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Date Placeholder 3"/>
          <p:cNvSpPr>
            <a:spLocks noGrp="1"/>
          </p:cNvSpPr>
          <p:nvPr>
            <p:ph type="dt" sz="half" idx="10"/>
          </p:nvPr>
        </p:nvSpPr>
        <p:spPr/>
        <p:txBody>
          <a:bodyPr/>
          <a:lstStyle>
            <a:lvl1pPr>
              <a:defRPr/>
            </a:lvl1pPr>
          </a:lstStyle>
          <a:p>
            <a:fld id="{D6643A4F-D029-41B1-9F81-A4992FA0BC6C}" type="datetime1">
              <a:rPr lang="en-US"/>
              <a:pPr/>
              <a:t>10/24/2016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92D8C57F-4A6B-463D-8C81-936A5BFAC436}" type="slidenum">
              <a:rPr lang="en-US"/>
              <a:pPr/>
              <a:t>‹#›</a:t>
            </a:fld>
            <a:endParaRPr lang="en-US"/>
          </a:p>
        </p:txBody>
      </p:sp>
      <p:pic>
        <p:nvPicPr>
          <p:cNvPr id="9" name="Picture 8" descr="FPP Log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38537" y="407478"/>
            <a:ext cx="1978888" cy="641963"/>
          </a:xfrm>
          <a:prstGeom prst="rect">
            <a:avLst/>
          </a:prstGeom>
        </p:spPr>
      </p:pic>
    </p:spTree>
    <p:extLst>
      <p:ext uri="{BB962C8B-B14F-4D97-AF65-F5344CB8AC3E}">
        <p14:creationId xmlns:p14="http://schemas.microsoft.com/office/powerpoint/2010/main" val="1334078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630333" cy="1143000"/>
          </a:xfrm>
        </p:spPr>
        <p:txBody>
          <a:bodyPr/>
          <a:lstStyle>
            <a:lvl1pPr>
              <a:defRPr sz="3600"/>
            </a:lvl1pPr>
          </a:lstStyle>
          <a:p>
            <a:r>
              <a:rPr lang="en-AU"/>
              <a:t>Click to edit Master title style</a:t>
            </a:r>
            <a:endParaRPr lang="en-US"/>
          </a:p>
        </p:txBody>
      </p:sp>
      <p:sp>
        <p:nvSpPr>
          <p:cNvPr id="3" name="Content Placeholder 2"/>
          <p:cNvSpPr>
            <a:spLocks noGrp="1"/>
          </p:cNvSpPr>
          <p:nvPr>
            <p:ph idx="1"/>
          </p:nvPr>
        </p:nvSpPr>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200" y="5934102"/>
            <a:ext cx="3431765" cy="768033"/>
          </a:xfrm>
          <a:prstGeom prst="rect">
            <a:avLst/>
          </a:prstGeom>
        </p:spPr>
      </p:pic>
      <p:pic>
        <p:nvPicPr>
          <p:cNvPr id="6" name="Picture 5" descr="FPP Log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38537" y="5934102"/>
            <a:ext cx="1978888" cy="641963"/>
          </a:xfrm>
          <a:prstGeom prst="rect">
            <a:avLst/>
          </a:prstGeom>
        </p:spPr>
      </p:pic>
    </p:spTree>
    <p:extLst>
      <p:ext uri="{BB962C8B-B14F-4D97-AF65-F5344CB8AC3E}">
        <p14:creationId xmlns:p14="http://schemas.microsoft.com/office/powerpoint/2010/main" val="486593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a:t>Click to edit Master text styles</a:t>
            </a:r>
          </a:p>
        </p:txBody>
      </p:sp>
      <p:sp>
        <p:nvSpPr>
          <p:cNvPr id="4" name="Date Placeholder 3"/>
          <p:cNvSpPr>
            <a:spLocks noGrp="1"/>
          </p:cNvSpPr>
          <p:nvPr>
            <p:ph type="dt" sz="half" idx="10"/>
          </p:nvPr>
        </p:nvSpPr>
        <p:spPr/>
        <p:txBody>
          <a:bodyPr/>
          <a:lstStyle>
            <a:lvl1pPr>
              <a:defRPr/>
            </a:lvl1pPr>
          </a:lstStyle>
          <a:p>
            <a:fld id="{3FBFE145-7A20-47BB-BB74-CA2F60399B4B}" type="datetime1">
              <a:rPr lang="en-US"/>
              <a:pPr/>
              <a:t>10/24/2016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6BFA0424-B2BE-41D0-82AA-EE29D64DF14A}" type="slidenum">
              <a:rPr lang="en-US"/>
              <a:pPr/>
              <a:t>‹#›</a:t>
            </a:fld>
            <a:endParaRPr lang="en-US"/>
          </a:p>
        </p:txBody>
      </p:sp>
    </p:spTree>
    <p:extLst>
      <p:ext uri="{BB962C8B-B14F-4D97-AF65-F5344CB8AC3E}">
        <p14:creationId xmlns:p14="http://schemas.microsoft.com/office/powerpoint/2010/main" val="1134789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Date Placeholder 3"/>
          <p:cNvSpPr>
            <a:spLocks noGrp="1"/>
          </p:cNvSpPr>
          <p:nvPr>
            <p:ph type="dt" sz="half" idx="10"/>
          </p:nvPr>
        </p:nvSpPr>
        <p:spPr/>
        <p:txBody>
          <a:bodyPr/>
          <a:lstStyle>
            <a:lvl1pPr>
              <a:defRPr/>
            </a:lvl1pPr>
          </a:lstStyle>
          <a:p>
            <a:fld id="{AAC00818-A821-4EB5-9C91-6D90D27175E2}" type="datetime1">
              <a:rPr lang="en-US"/>
              <a:pPr/>
              <a:t>10/24/2016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3591A91-6343-4E7B-B871-3449F429C161}" type="slidenum">
              <a:rPr lang="en-US"/>
              <a:pPr/>
              <a:t>‹#›</a:t>
            </a:fld>
            <a:endParaRPr lang="en-US"/>
          </a:p>
        </p:txBody>
      </p:sp>
    </p:spTree>
    <p:extLst>
      <p:ext uri="{BB962C8B-B14F-4D97-AF65-F5344CB8AC3E}">
        <p14:creationId xmlns:p14="http://schemas.microsoft.com/office/powerpoint/2010/main" val="2822548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Date Placeholder 3"/>
          <p:cNvSpPr>
            <a:spLocks noGrp="1"/>
          </p:cNvSpPr>
          <p:nvPr>
            <p:ph type="dt" sz="half" idx="10"/>
          </p:nvPr>
        </p:nvSpPr>
        <p:spPr/>
        <p:txBody>
          <a:bodyPr/>
          <a:lstStyle>
            <a:lvl1pPr>
              <a:defRPr/>
            </a:lvl1pPr>
          </a:lstStyle>
          <a:p>
            <a:fld id="{CF4813F4-E4DE-4407-8E5E-BDE29B534C0C}" type="datetime1">
              <a:rPr lang="en-US"/>
              <a:pPr/>
              <a:t>10/24/2016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508D113B-EB22-4BE3-AFD7-DC0ACA7D1192}" type="slidenum">
              <a:rPr lang="en-US"/>
              <a:pPr/>
              <a:t>‹#›</a:t>
            </a:fld>
            <a:endParaRPr lang="en-US"/>
          </a:p>
        </p:txBody>
      </p:sp>
    </p:spTree>
    <p:extLst>
      <p:ext uri="{BB962C8B-B14F-4D97-AF65-F5344CB8AC3E}">
        <p14:creationId xmlns:p14="http://schemas.microsoft.com/office/powerpoint/2010/main" val="1047623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Date Placeholder 3"/>
          <p:cNvSpPr>
            <a:spLocks noGrp="1"/>
          </p:cNvSpPr>
          <p:nvPr>
            <p:ph type="dt" sz="half" idx="10"/>
          </p:nvPr>
        </p:nvSpPr>
        <p:spPr/>
        <p:txBody>
          <a:bodyPr/>
          <a:lstStyle>
            <a:lvl1pPr>
              <a:defRPr/>
            </a:lvl1pPr>
          </a:lstStyle>
          <a:p>
            <a:fld id="{0B5A49F0-C1E3-4BB6-B0DB-22FEE73CD155}" type="datetime1">
              <a:rPr lang="en-US"/>
              <a:pPr/>
              <a:t>10/24/2016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F7C51E73-8156-4594-B985-08E729CA6A49}" type="slidenum">
              <a:rPr lang="en-US"/>
              <a:pPr/>
              <a:t>‹#›</a:t>
            </a:fld>
            <a:endParaRPr lang="en-US"/>
          </a:p>
        </p:txBody>
      </p:sp>
    </p:spTree>
    <p:extLst>
      <p:ext uri="{BB962C8B-B14F-4D97-AF65-F5344CB8AC3E}">
        <p14:creationId xmlns:p14="http://schemas.microsoft.com/office/powerpoint/2010/main" val="2331173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7CA9AB40-0EBB-48FF-9497-67E31FC54A32}" type="datetime1">
              <a:rPr lang="en-US"/>
              <a:pPr/>
              <a:t>10/24/2016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75D5E512-2FA6-4DC0-B9F3-3E8978AEB369}" type="slidenum">
              <a:rPr lang="en-US"/>
              <a:pPr/>
              <a:t>‹#›</a:t>
            </a:fld>
            <a:endParaRPr lang="en-US"/>
          </a:p>
        </p:txBody>
      </p:sp>
    </p:spTree>
    <p:extLst>
      <p:ext uri="{BB962C8B-B14F-4D97-AF65-F5344CB8AC3E}">
        <p14:creationId xmlns:p14="http://schemas.microsoft.com/office/powerpoint/2010/main" val="3381992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1" charset="0"/>
              </a:defRPr>
            </a:lvl1pPr>
          </a:lstStyle>
          <a:p>
            <a:fld id="{1AD577DA-2291-434A-899D-1B0DCB8C9D24}" type="datetime1">
              <a:rPr lang="en-US"/>
              <a:pPr/>
              <a:t>10/24/2016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ea typeface="Arial"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1" charset="0"/>
              </a:defRPr>
            </a:lvl1pPr>
          </a:lstStyle>
          <a:p>
            <a:fld id="{A6B48770-7C26-4CB2-B7AA-9C80F89B60B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66" r:id="rId1"/>
    <p:sldLayoutId id="2147483869" r:id="rId2"/>
    <p:sldLayoutId id="2147483867" r:id="rId3"/>
    <p:sldLayoutId id="2147483868" r:id="rId4"/>
    <p:sldLayoutId id="2147483857" r:id="rId5"/>
    <p:sldLayoutId id="2147483858" r:id="rId6"/>
    <p:sldLayoutId id="2147483859" r:id="rId7"/>
    <p:sldLayoutId id="2147483860" r:id="rId8"/>
    <p:sldLayoutId id="2147483861" r:id="rId9"/>
    <p:sldLayoutId id="2147483862" r:id="rId10"/>
    <p:sldLayoutId id="2147483863" r:id="rId11"/>
    <p:sldLayoutId id="2147483864" r:id="rId12"/>
    <p:sldLayoutId id="2147483865" r:id="rId13"/>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lifesavingpathways.com.au/"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www.lifesaving.com.au/" TargetMode="External"/><Relationship Id="rId2" Type="http://schemas.openxmlformats.org/officeDocument/2006/relationships/hyperlink" Target="http://www.currumbinslsc.com.au/" TargetMode="Externa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3000" b="-33000"/>
          </a:stretch>
        </a:blipFill>
        <a:effectLst/>
      </p:bgPr>
    </p:bg>
    <p:spTree>
      <p:nvGrpSpPr>
        <p:cNvPr id="1" name=""/>
        <p:cNvGrpSpPr/>
        <p:nvPr/>
      </p:nvGrpSpPr>
      <p:grpSpPr>
        <a:xfrm>
          <a:off x="0" y="0"/>
          <a:ext cx="0" cy="0"/>
          <a:chOff x="0" y="0"/>
          <a:chExt cx="0" cy="0"/>
        </a:xfrm>
      </p:grpSpPr>
      <p:sp>
        <p:nvSpPr>
          <p:cNvPr id="13" name="TextBox 12"/>
          <p:cNvSpPr txBox="1"/>
          <p:nvPr/>
        </p:nvSpPr>
        <p:spPr>
          <a:xfrm>
            <a:off x="300444" y="1896491"/>
            <a:ext cx="5868958" cy="1446550"/>
          </a:xfrm>
          <a:prstGeom prst="rect">
            <a:avLst/>
          </a:prstGeom>
          <a:noFill/>
        </p:spPr>
        <p:txBody>
          <a:bodyPr wrap="square" rtlCol="0">
            <a:spAutoFit/>
          </a:bodyPr>
          <a:lstStyle/>
          <a:p>
            <a:r>
              <a:rPr lang="en-US" sz="4400" b="1" dirty="0">
                <a:latin typeface="Calibri"/>
                <a:cs typeface="Calibri"/>
              </a:rPr>
              <a:t>CURRUMBIN BEACH VIKINGS SLSC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694" y="144855"/>
            <a:ext cx="1783534" cy="149926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bwMode="auto">
          <a:xfrm>
            <a:off x="357252" y="1211132"/>
            <a:ext cx="4620608" cy="411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Char char="•"/>
            </a:pPr>
            <a:r>
              <a:rPr lang="en-AU" sz="1800" dirty="0"/>
              <a:t>Competence Standards</a:t>
            </a:r>
          </a:p>
          <a:p>
            <a:pPr lvl="1">
              <a:buFont typeface="Courier New"/>
              <a:buChar char="o"/>
            </a:pPr>
            <a:r>
              <a:rPr lang="en-AU" sz="1600" dirty="0"/>
              <a:t>Preliminary and competition requirements</a:t>
            </a:r>
          </a:p>
          <a:p>
            <a:pPr>
              <a:buFont typeface="Arial"/>
              <a:buChar char="•"/>
            </a:pPr>
            <a:r>
              <a:rPr lang="en-AU" sz="1800" dirty="0"/>
              <a:t>Codes of Conduct</a:t>
            </a:r>
          </a:p>
          <a:p>
            <a:pPr marL="742950" lvl="2" indent="-342900">
              <a:buFont typeface="Courier New"/>
              <a:buChar char="o"/>
            </a:pPr>
            <a:r>
              <a:rPr lang="en-AU" sz="1600" dirty="0"/>
              <a:t>In place for all positions and members</a:t>
            </a:r>
          </a:p>
          <a:p>
            <a:pPr>
              <a:buFont typeface="Arial"/>
              <a:buChar char="•"/>
            </a:pPr>
            <a:r>
              <a:rPr lang="en-AU" sz="1800" dirty="0"/>
              <a:t>Qualified Age Managers</a:t>
            </a:r>
          </a:p>
          <a:p>
            <a:pPr lvl="1">
              <a:buFont typeface="Courier New"/>
              <a:buChar char="o"/>
            </a:pPr>
            <a:r>
              <a:rPr lang="en-AU" sz="1600" dirty="0"/>
              <a:t>Full duty of care – Sign on &amp; Sign Off</a:t>
            </a:r>
          </a:p>
          <a:p>
            <a:pPr>
              <a:buFont typeface="Arial"/>
              <a:buChar char="•"/>
            </a:pPr>
            <a:r>
              <a:rPr lang="en-AU" sz="1800" dirty="0"/>
              <a:t>Sun Safety </a:t>
            </a:r>
          </a:p>
          <a:p>
            <a:pPr lvl="1">
              <a:buFont typeface="Courier New"/>
              <a:buChar char="o"/>
            </a:pPr>
            <a:r>
              <a:rPr lang="en-AU" sz="1600" dirty="0"/>
              <a:t>Sun Safety Policy</a:t>
            </a:r>
          </a:p>
          <a:p>
            <a:pPr>
              <a:buFont typeface="Arial"/>
              <a:buChar char="•"/>
            </a:pPr>
            <a:r>
              <a:rPr lang="en-AU" sz="1800" dirty="0"/>
              <a:t>Member Welfare </a:t>
            </a:r>
          </a:p>
          <a:p>
            <a:pPr lvl="1">
              <a:buFont typeface="Courier New"/>
              <a:buChar char="o"/>
            </a:pPr>
            <a:r>
              <a:rPr lang="en-AU" sz="1600" dirty="0"/>
              <a:t>In accordance with Member Protection policies</a:t>
            </a:r>
          </a:p>
          <a:p>
            <a:pPr lvl="1">
              <a:buFont typeface="Courier New"/>
              <a:buChar char="o"/>
            </a:pPr>
            <a:r>
              <a:rPr lang="en-AU" sz="1600" dirty="0"/>
              <a:t>Peer Support Service</a:t>
            </a:r>
          </a:p>
        </p:txBody>
      </p:sp>
      <p:sp>
        <p:nvSpPr>
          <p:cNvPr id="13" name="Title 1"/>
          <p:cNvSpPr txBox="1">
            <a:spLocks/>
          </p:cNvSpPr>
          <p:nvPr/>
        </p:nvSpPr>
        <p:spPr bwMode="auto">
          <a:xfrm>
            <a:off x="357252" y="664908"/>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Creating a safe environment</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9510" y="1403356"/>
            <a:ext cx="3938172" cy="3150537"/>
          </a:xfrm>
          <a:prstGeom prst="rect">
            <a:avLst/>
          </a:prstGeom>
        </p:spPr>
      </p:pic>
    </p:spTree>
    <p:extLst>
      <p:ext uri="{BB962C8B-B14F-4D97-AF65-F5344CB8AC3E}">
        <p14:creationId xmlns:p14="http://schemas.microsoft.com/office/powerpoint/2010/main" val="28790288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bwMode="auto">
          <a:xfrm>
            <a:off x="295762" y="1359640"/>
            <a:ext cx="8332190" cy="397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Char char="•"/>
            </a:pPr>
            <a:r>
              <a:rPr lang="en-AU" sz="1800" dirty="0"/>
              <a:t>Range of surf sports events for juniors are held throughout the season including age specific carnivals and team carnivals</a:t>
            </a:r>
          </a:p>
          <a:p>
            <a:r>
              <a:rPr lang="en-AU" sz="1800" b="1" dirty="0"/>
              <a:t>Who can compete:</a:t>
            </a:r>
            <a:endParaRPr lang="en-AU" sz="1800" dirty="0"/>
          </a:p>
          <a:p>
            <a:r>
              <a:rPr lang="en-AU" sz="1800" dirty="0"/>
              <a:t>U8 - U14 age groups compete at carnivals. There are no competitions for U6 &amp; U7 age groups. Any nipper who has completed their competition level run-swim-run can compete, however he/ she must obtain his/her age award before competing at Branch or State.</a:t>
            </a:r>
          </a:p>
          <a:p>
            <a:r>
              <a:rPr lang="en-AU" sz="1800" dirty="0"/>
              <a:t> Competition is quite possibly the most successful recruiting tool for the Surf Life Saving Movement. The Surf Sports program offers a wide range of competition events, such as beach based, surf and pool water events along with events such as R&amp;R, march past and multi skill events such as first aid and champion lifesaver. </a:t>
            </a:r>
            <a:br>
              <a:rPr lang="en-AU" sz="1800" dirty="0"/>
            </a:br>
            <a:br>
              <a:rPr lang="en-AU" sz="1800" dirty="0"/>
            </a:br>
            <a:r>
              <a:rPr lang="en-AU" sz="1800" b="1" dirty="0"/>
              <a:t>Where are carnivals held?</a:t>
            </a:r>
            <a:r>
              <a:rPr lang="en-AU" sz="1800" dirty="0"/>
              <a:t> Carnivals are mainly held on the Gold Coast, with some travel required for major championship events. In 2017 the QLD State Youth Championships in 2017 will be held at Harvey Bay. Currently the following carnivals are on the calendar for 2016/2017.</a:t>
            </a:r>
          </a:p>
          <a:p>
            <a:pPr>
              <a:buFont typeface="Arial"/>
              <a:buChar char="•"/>
            </a:pPr>
            <a:endParaRPr lang="en-AU" sz="1800" dirty="0"/>
          </a:p>
        </p:txBody>
      </p:sp>
      <p:sp>
        <p:nvSpPr>
          <p:cNvPr id="12" name="Title 1"/>
          <p:cNvSpPr txBox="1">
            <a:spLocks/>
          </p:cNvSpPr>
          <p:nvPr/>
        </p:nvSpPr>
        <p:spPr bwMode="auto">
          <a:xfrm>
            <a:off x="295762" y="672591"/>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Surf sports</a:t>
            </a:r>
          </a:p>
        </p:txBody>
      </p:sp>
    </p:spTree>
    <p:extLst>
      <p:ext uri="{BB962C8B-B14F-4D97-AF65-F5344CB8AC3E}">
        <p14:creationId xmlns:p14="http://schemas.microsoft.com/office/powerpoint/2010/main" val="924107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bwMode="auto">
          <a:xfrm>
            <a:off x="295762" y="1359640"/>
            <a:ext cx="8332190" cy="397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AU" sz="1400" b="1" dirty="0"/>
              <a:t>How long do the carnivals go for?</a:t>
            </a:r>
            <a:r>
              <a:rPr lang="en-AU" sz="1400" dirty="0"/>
              <a:t> U8 - U10 Carnivals are usually held over one day whereas the U11 - U14 carnivals can be held over two days (Sat &amp; Sun). Most carnivals marshal approx. 7.30am, with a club warm up being held at 7am. Carnivals involve long hours so be prepared to be at the beach most of the day. Early arrival is required to assist with Club tent set up</a:t>
            </a:r>
            <a:br>
              <a:rPr lang="en-AU" sz="1400" dirty="0"/>
            </a:br>
            <a:endParaRPr lang="en-AU" sz="1400" dirty="0"/>
          </a:p>
          <a:p>
            <a:r>
              <a:rPr lang="en-AU" sz="1400" dirty="0"/>
              <a:t> </a:t>
            </a:r>
            <a:r>
              <a:rPr lang="en-AU" sz="1400" b="1" dirty="0"/>
              <a:t>How to enter? </a:t>
            </a:r>
            <a:r>
              <a:rPr lang="en-AU" sz="1400" dirty="0"/>
              <a:t>An email and Facebook post will be sent out calling for nominations for an upcoming carnival.</a:t>
            </a:r>
            <a:r>
              <a:rPr lang="en-AU" sz="1400" b="1" dirty="0"/>
              <a:t>  </a:t>
            </a:r>
            <a:r>
              <a:rPr lang="en-AU" sz="1400" dirty="0"/>
              <a:t>You can nominate for a carnival by either responding to the email or replying to the Facebook post.  This will then be considered as your confirmation of entering your child into that carnival.  The cost to enter a carnival is covered by the club, as long as the JAC Team Selection policy is adhered to. If the Nipper does not attend the carnival or pulls out after the closing date the club reserves the right to recover the cost of the entry fee.  A list of the entered competitors in an upcoming carnival will be sent out through email, Facebook and put on the notice board in the junior clubhouse prior to the closing date for you to double check and inform the Club Registrar of any changes.  If a nomination for a carnival is received after the closing date, the member will have to cover the cost of the late entry.</a:t>
            </a:r>
            <a:br>
              <a:rPr lang="en-AU" sz="1400" dirty="0"/>
            </a:br>
            <a:br>
              <a:rPr lang="en-AU" sz="1400" dirty="0"/>
            </a:br>
            <a:r>
              <a:rPr lang="en-AU" sz="1400" b="1" dirty="0"/>
              <a:t>What to Bring?</a:t>
            </a:r>
            <a:r>
              <a:rPr lang="en-AU" sz="1400" dirty="0"/>
              <a:t> Each club has a tent set up on the beach that we provide for competitors. We ask parents to bring their own umbrella and chair and sit nearby if space under cover is limited. Everyone will require plenty of water and food to last the day, sunscreen, hat, club swimwear, nipper cap, nipper hi-</a:t>
            </a:r>
            <a:r>
              <a:rPr lang="en-AU" sz="1400" dirty="0" err="1"/>
              <a:t>vis</a:t>
            </a:r>
            <a:r>
              <a:rPr lang="en-AU" sz="1400" dirty="0"/>
              <a:t> pink </a:t>
            </a:r>
            <a:r>
              <a:rPr lang="en-AU" sz="1400" dirty="0" err="1"/>
              <a:t>rashie</a:t>
            </a:r>
            <a:r>
              <a:rPr lang="en-AU" sz="1400" dirty="0"/>
              <a:t> and warm clothes if the weather/wind turns.</a:t>
            </a:r>
          </a:p>
          <a:p>
            <a:pPr>
              <a:buFont typeface="Arial"/>
              <a:buChar char="•"/>
            </a:pPr>
            <a:endParaRPr lang="en-AU" sz="1800" dirty="0"/>
          </a:p>
        </p:txBody>
      </p:sp>
      <p:sp>
        <p:nvSpPr>
          <p:cNvPr id="12" name="Title 1"/>
          <p:cNvSpPr txBox="1">
            <a:spLocks/>
          </p:cNvSpPr>
          <p:nvPr/>
        </p:nvSpPr>
        <p:spPr bwMode="auto">
          <a:xfrm>
            <a:off x="295762" y="672591"/>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Surf sports</a:t>
            </a:r>
          </a:p>
        </p:txBody>
      </p:sp>
    </p:spTree>
    <p:extLst>
      <p:ext uri="{BB962C8B-B14F-4D97-AF65-F5344CB8AC3E}">
        <p14:creationId xmlns:p14="http://schemas.microsoft.com/office/powerpoint/2010/main" val="6933671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bwMode="auto">
          <a:xfrm>
            <a:off x="295762" y="1359640"/>
            <a:ext cx="8332190" cy="397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1400" b="1" dirty="0"/>
              <a:t>Program Structure:</a:t>
            </a:r>
            <a:br>
              <a:rPr lang="en-GB" sz="1400" b="1" dirty="0"/>
            </a:br>
            <a:endParaRPr lang="en-AU" sz="1400" dirty="0"/>
          </a:p>
          <a:p>
            <a:r>
              <a:rPr lang="en-GB" sz="1400" dirty="0"/>
              <a:t>The overall structure of the program is developed to cater for all Surf Sports competitors within our club from age 10 (Nippers) through to Masters. </a:t>
            </a:r>
            <a:endParaRPr lang="en-AU" sz="1400" dirty="0"/>
          </a:p>
          <a:p>
            <a:r>
              <a:rPr lang="en-GB" sz="1400" dirty="0"/>
              <a:t>The program is specifically designed with a four level split of ability broken down into the categories of: </a:t>
            </a:r>
            <a:endParaRPr lang="en-AU" sz="1400" dirty="0"/>
          </a:p>
          <a:p>
            <a:pPr lvl="0"/>
            <a:r>
              <a:rPr lang="en-GB" sz="1400" dirty="0"/>
              <a:t>Beginner - Level 1. </a:t>
            </a:r>
            <a:endParaRPr lang="en-AU" sz="1400" dirty="0"/>
          </a:p>
          <a:p>
            <a:pPr lvl="0"/>
            <a:r>
              <a:rPr lang="en-GB" sz="1400" dirty="0"/>
              <a:t>Intermediate - level 2. </a:t>
            </a:r>
            <a:endParaRPr lang="en-AU" sz="1400" dirty="0"/>
          </a:p>
          <a:p>
            <a:pPr lvl="0"/>
            <a:r>
              <a:rPr lang="en-GB" sz="1400" dirty="0"/>
              <a:t>Advanced - level 3. </a:t>
            </a:r>
            <a:endParaRPr lang="en-AU" sz="1400" dirty="0"/>
          </a:p>
          <a:p>
            <a:pPr lvl="0"/>
            <a:r>
              <a:rPr lang="en-GB" sz="1400" dirty="0"/>
              <a:t>Elite - Level 4.  </a:t>
            </a:r>
            <a:br>
              <a:rPr lang="en-GB" sz="1400" dirty="0"/>
            </a:br>
            <a:endParaRPr lang="en-AU" sz="1400" dirty="0"/>
          </a:p>
          <a:p>
            <a:r>
              <a:rPr lang="en-US" sz="1400" b="1" dirty="0"/>
              <a:t>Sport Delivery Framework goal</a:t>
            </a:r>
            <a:r>
              <a:rPr lang="en-US" sz="1400" dirty="0"/>
              <a:t>: “To provide structured and skill specific surf sports training programs that caters for all competitive members of the </a:t>
            </a:r>
            <a:r>
              <a:rPr lang="en-US" sz="1400" dirty="0" err="1"/>
              <a:t>Currumbin</a:t>
            </a:r>
            <a:r>
              <a:rPr lang="en-US" sz="1400" dirty="0"/>
              <a:t> Beach Vikings.”</a:t>
            </a:r>
            <a:endParaRPr lang="en-AU" sz="1400" dirty="0"/>
          </a:p>
          <a:p>
            <a:r>
              <a:rPr lang="en-NZ" sz="1400" b="1" dirty="0"/>
              <a:t>Program Concept: </a:t>
            </a:r>
            <a:r>
              <a:rPr lang="en-NZ" sz="1400" dirty="0"/>
              <a:t>The surf sports program is designed to cater for all members of the club across all age groups, level of competency and disciplines that will create pathways to achieving both the club and individuals social and competitive needs. </a:t>
            </a:r>
            <a:br>
              <a:rPr lang="en-AU" sz="1400" dirty="0"/>
            </a:br>
            <a:endParaRPr lang="en-AU" sz="1400" dirty="0"/>
          </a:p>
          <a:p>
            <a:r>
              <a:rPr lang="en-NZ" sz="1400" dirty="0"/>
              <a:t>The program is designed to be progressive throughout the weekly cycles and will flow from season to season, with the focus on fostering the growth and development of the athletes involved in the program both competitively and socially. </a:t>
            </a:r>
            <a:endParaRPr lang="en-AU" sz="1800" dirty="0"/>
          </a:p>
        </p:txBody>
      </p:sp>
      <p:sp>
        <p:nvSpPr>
          <p:cNvPr id="12" name="Title 1"/>
          <p:cNvSpPr txBox="1">
            <a:spLocks/>
          </p:cNvSpPr>
          <p:nvPr/>
        </p:nvSpPr>
        <p:spPr bwMode="auto">
          <a:xfrm>
            <a:off x="295762" y="672591"/>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Surf sports</a:t>
            </a:r>
          </a:p>
        </p:txBody>
      </p:sp>
    </p:spTree>
    <p:extLst>
      <p:ext uri="{BB962C8B-B14F-4D97-AF65-F5344CB8AC3E}">
        <p14:creationId xmlns:p14="http://schemas.microsoft.com/office/powerpoint/2010/main" val="15219546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20367"/>
            <a:ext cx="8229600" cy="4525963"/>
          </a:xfrm>
        </p:spPr>
        <p:txBody>
          <a:bodyPr/>
          <a:lstStyle/>
          <a:p>
            <a:pPr marL="0" indent="0">
              <a:buNone/>
            </a:pPr>
            <a:r>
              <a:rPr lang="en-AU" sz="1050" dirty="0"/>
              <a:t>SLSQ Vision</a:t>
            </a:r>
          </a:p>
          <a:p>
            <a:pPr marL="0" indent="0">
              <a:buNone/>
            </a:pPr>
            <a:r>
              <a:rPr lang="en-AU" sz="1050" b="1" dirty="0"/>
              <a:t>ZERO PREVENTABLE DEATHS IN QUEENSLAND PUBLIC WATERS</a:t>
            </a:r>
          </a:p>
          <a:p>
            <a:pPr marL="0" indent="0">
              <a:buNone/>
            </a:pPr>
            <a:endParaRPr lang="en-AU" sz="1050" dirty="0"/>
          </a:p>
          <a:p>
            <a:r>
              <a:rPr lang="en-AU" sz="1050" b="1" dirty="0"/>
              <a:t>CURRUMBIN SLSC  Mission:</a:t>
            </a:r>
            <a:endParaRPr lang="en-AU" sz="1050" dirty="0"/>
          </a:p>
          <a:p>
            <a:pPr lvl="0"/>
            <a:r>
              <a:rPr lang="en-AU" sz="1050" dirty="0"/>
              <a:t>To provide excellence in Surf Life Saving Services to Currumbin Beach through our surf lifesaving patrols and our member training and education programs</a:t>
            </a:r>
          </a:p>
          <a:p>
            <a:r>
              <a:rPr lang="en-AU" sz="1050" dirty="0"/>
              <a:t> </a:t>
            </a:r>
          </a:p>
          <a:p>
            <a:r>
              <a:rPr lang="en-AU" sz="1050" b="1" dirty="0"/>
              <a:t>CURRUMBIN SLSC Slogan:</a:t>
            </a:r>
            <a:endParaRPr lang="en-AU" sz="1050" dirty="0"/>
          </a:p>
          <a:p>
            <a:pPr lvl="0"/>
            <a:r>
              <a:rPr lang="en-AU" sz="1050" dirty="0"/>
              <a:t>To provide pathways, facilities and resources for all members to achieve their Surf lifesaving and Surf Sport goals whilst ensuring the long term financial and operational viability of Currumbin SLSC</a:t>
            </a:r>
          </a:p>
          <a:p>
            <a:r>
              <a:rPr lang="en-AU" sz="1050" dirty="0"/>
              <a:t> </a:t>
            </a:r>
          </a:p>
          <a:p>
            <a:r>
              <a:rPr lang="en-AU" sz="1050" b="1" dirty="0"/>
              <a:t>Our Values: As members, volunteers and employees of Currumbin SLSC we strive to:</a:t>
            </a:r>
            <a:endParaRPr lang="en-AU" sz="1050" dirty="0"/>
          </a:p>
          <a:p>
            <a:pPr lvl="0"/>
            <a:r>
              <a:rPr lang="en-AU" sz="1050" dirty="0"/>
              <a:t>Provide Safety for Patrons at Currumbin Beach</a:t>
            </a:r>
          </a:p>
          <a:p>
            <a:pPr lvl="0"/>
            <a:r>
              <a:rPr lang="en-AU" sz="1050" dirty="0"/>
              <a:t>Preservation of life</a:t>
            </a:r>
          </a:p>
          <a:p>
            <a:pPr lvl="0"/>
            <a:r>
              <a:rPr lang="en-AU" sz="1050" dirty="0"/>
              <a:t>Community Service </a:t>
            </a:r>
          </a:p>
          <a:p>
            <a:pPr lvl="0"/>
            <a:r>
              <a:rPr lang="en-AU" sz="1050" dirty="0"/>
              <a:t>Uphold traditions and values of Surf Life Saving </a:t>
            </a:r>
          </a:p>
          <a:p>
            <a:pPr lvl="0"/>
            <a:r>
              <a:rPr lang="en-AU" sz="1050" dirty="0"/>
              <a:t>Continuously improve our services</a:t>
            </a:r>
          </a:p>
          <a:p>
            <a:pPr lvl="0"/>
            <a:r>
              <a:rPr lang="en-AU" sz="1050" dirty="0"/>
              <a:t>Provide facilities and resources for members to achieve their goals in Surf Life Saving </a:t>
            </a:r>
          </a:p>
          <a:p>
            <a:pPr lvl="0"/>
            <a:r>
              <a:rPr lang="en-AU" sz="1050" dirty="0"/>
              <a:t>Provide facilities and resources for members to achieve their goals in Surf Sport competitions</a:t>
            </a:r>
          </a:p>
          <a:p>
            <a:pPr lvl="0"/>
            <a:r>
              <a:rPr lang="en-AU" sz="1050" dirty="0"/>
              <a:t>Be inclusive </a:t>
            </a:r>
          </a:p>
          <a:p>
            <a:pPr lvl="0"/>
            <a:r>
              <a:rPr lang="en-AU" sz="1050" dirty="0"/>
              <a:t>Operate with accountability, equity and integrity across all organisational functions </a:t>
            </a:r>
          </a:p>
          <a:p>
            <a:pPr lvl="0"/>
            <a:r>
              <a:rPr lang="en-AU" sz="1050" dirty="0"/>
              <a:t>Cherish our history </a:t>
            </a:r>
          </a:p>
          <a:p>
            <a:pPr lvl="0"/>
            <a:r>
              <a:rPr lang="en-AU" sz="1050" dirty="0"/>
              <a:t>Provide a high quality social dining experience for patrons</a:t>
            </a:r>
          </a:p>
          <a:p>
            <a:pPr lvl="0"/>
            <a:r>
              <a:rPr lang="en-AU" sz="1050" dirty="0"/>
              <a:t>Provide member value service to our Social, Associate and Lifesaving members at all times|</a:t>
            </a:r>
          </a:p>
        </p:txBody>
      </p:sp>
      <p:sp>
        <p:nvSpPr>
          <p:cNvPr id="8" name="Title 1"/>
          <p:cNvSpPr txBox="1">
            <a:spLocks/>
          </p:cNvSpPr>
          <p:nvPr/>
        </p:nvSpPr>
        <p:spPr bwMode="auto">
          <a:xfrm>
            <a:off x="534691" y="664907"/>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OUR vision</a:t>
            </a:r>
          </a:p>
        </p:txBody>
      </p:sp>
    </p:spTree>
    <p:extLst>
      <p:ext uri="{BB962C8B-B14F-4D97-AF65-F5344CB8AC3E}">
        <p14:creationId xmlns:p14="http://schemas.microsoft.com/office/powerpoint/2010/main" val="6996353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93283" y="1448457"/>
            <a:ext cx="7763933" cy="4353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Char char="•"/>
            </a:pPr>
            <a:r>
              <a:rPr lang="en-AU" sz="1800" dirty="0"/>
              <a:t>On average, it takes over 70 people to run a Junior Activities program of 300 junior members</a:t>
            </a:r>
          </a:p>
          <a:p>
            <a:pPr>
              <a:buFont typeface="Arial"/>
              <a:buChar char="•"/>
            </a:pPr>
            <a:r>
              <a:rPr lang="en-AU" sz="1800" dirty="0"/>
              <a:t>Involvement can provide you with fitness, new skills development and new, interesting experiences</a:t>
            </a:r>
          </a:p>
          <a:p>
            <a:pPr>
              <a:buFont typeface="Arial"/>
              <a:buChar char="•"/>
            </a:pPr>
            <a:r>
              <a:rPr lang="en-AU" sz="1800" dirty="0"/>
              <a:t>Range of formal and informal roles within Junior Activities and within the wider club</a:t>
            </a:r>
          </a:p>
          <a:p>
            <a:pPr>
              <a:buFont typeface="Arial"/>
              <a:buChar char="•"/>
            </a:pPr>
            <a:r>
              <a:rPr lang="en-AU" sz="1800" dirty="0"/>
              <a:t>Something for everyone </a:t>
            </a:r>
          </a:p>
          <a:p>
            <a:pPr marL="0" indent="0">
              <a:buNone/>
            </a:pPr>
            <a:endParaRPr lang="en-AU" sz="1800" b="1" dirty="0"/>
          </a:p>
          <a:p>
            <a:pPr marL="0" indent="0" algn="ctr">
              <a:buNone/>
            </a:pPr>
            <a:r>
              <a:rPr lang="en-AU" sz="2400" b="1" i="1" dirty="0"/>
              <a:t>You do not need a Bronze Medallion to be an effective part of Surf Life Saving.</a:t>
            </a:r>
          </a:p>
        </p:txBody>
      </p:sp>
      <p:sp>
        <p:nvSpPr>
          <p:cNvPr id="9" name="Title 1"/>
          <p:cNvSpPr txBox="1">
            <a:spLocks/>
          </p:cNvSpPr>
          <p:nvPr/>
        </p:nvSpPr>
        <p:spPr bwMode="auto">
          <a:xfrm>
            <a:off x="593283" y="664908"/>
            <a:ext cx="6381083"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We need you! </a:t>
            </a:r>
          </a:p>
          <a:p>
            <a:pPr algn="l"/>
            <a:r>
              <a:rPr lang="en-AU" sz="1900" b="1" cap="all" dirty="0">
                <a:solidFill>
                  <a:srgbClr val="0060A9"/>
                </a:solidFill>
              </a:rPr>
              <a:t>How can you get involved</a:t>
            </a:r>
          </a:p>
        </p:txBody>
      </p:sp>
    </p:spTree>
    <p:extLst>
      <p:ext uri="{BB962C8B-B14F-4D97-AF65-F5344CB8AC3E}">
        <p14:creationId xmlns:p14="http://schemas.microsoft.com/office/powerpoint/2010/main" val="2255705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231648" y="1228488"/>
            <a:ext cx="8607552" cy="4701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Char char="•"/>
            </a:pPr>
            <a:r>
              <a:rPr lang="en-AU" sz="1800" dirty="0"/>
              <a:t>Patrolling lifesaver – Award</a:t>
            </a:r>
          </a:p>
          <a:p>
            <a:pPr>
              <a:buFont typeface="Arial"/>
              <a:buChar char="•"/>
            </a:pPr>
            <a:r>
              <a:rPr lang="en-AU" sz="1800" dirty="0"/>
              <a:t>Patrolling lifesaver – Surf Rescue Certificate (SRC) </a:t>
            </a:r>
          </a:p>
          <a:p>
            <a:pPr>
              <a:buFont typeface="Arial"/>
              <a:buChar char="•"/>
            </a:pPr>
            <a:r>
              <a:rPr lang="en-AU" sz="1800" dirty="0"/>
              <a:t>Patrolling lifesaver – Bronze Medallion (BM)</a:t>
            </a:r>
          </a:p>
          <a:p>
            <a:pPr>
              <a:buFont typeface="Arial"/>
              <a:buChar char="•"/>
            </a:pPr>
            <a:r>
              <a:rPr lang="en-AU" sz="1800" dirty="0"/>
              <a:t>Age Managers</a:t>
            </a:r>
          </a:p>
          <a:p>
            <a:pPr>
              <a:buFont typeface="Arial"/>
              <a:buChar char="•"/>
            </a:pPr>
            <a:r>
              <a:rPr lang="en-AU" sz="1800" dirty="0"/>
              <a:t>Water safety</a:t>
            </a:r>
          </a:p>
          <a:p>
            <a:pPr>
              <a:buFont typeface="Arial" panose="020B0604020202020204" pitchFamily="34" charset="0"/>
              <a:buChar char="•"/>
            </a:pPr>
            <a:r>
              <a:rPr lang="en-AU" sz="1800" dirty="0"/>
              <a:t>Carnival Official</a:t>
            </a:r>
          </a:p>
          <a:p>
            <a:pPr>
              <a:buFont typeface="Arial" panose="020B0604020202020204" pitchFamily="34" charset="0"/>
              <a:buChar char="•"/>
            </a:pPr>
            <a:r>
              <a:rPr lang="en-AU" sz="1800" dirty="0"/>
              <a:t>Coach </a:t>
            </a:r>
          </a:p>
          <a:p>
            <a:pPr>
              <a:buFont typeface="Arial" panose="020B0604020202020204" pitchFamily="34" charset="0"/>
              <a:buChar char="•"/>
            </a:pPr>
            <a:r>
              <a:rPr lang="en-AU" sz="1800" dirty="0"/>
              <a:t>Team Manager </a:t>
            </a:r>
          </a:p>
          <a:p>
            <a:pPr>
              <a:buFont typeface="Arial"/>
              <a:buChar char="•"/>
            </a:pPr>
            <a:r>
              <a:rPr lang="en-AU" sz="1800" dirty="0"/>
              <a:t>Junior Activities Committee positions </a:t>
            </a:r>
          </a:p>
          <a:p>
            <a:pPr>
              <a:buFont typeface="Arial"/>
              <a:buChar char="•"/>
            </a:pPr>
            <a:r>
              <a:rPr lang="en-AU" sz="1800" dirty="0"/>
              <a:t>Junior Activities non-committee positions  </a:t>
            </a:r>
          </a:p>
          <a:p>
            <a:pPr>
              <a:buFont typeface="Arial"/>
              <a:buChar char="•"/>
            </a:pPr>
            <a:r>
              <a:rPr lang="en-AU" sz="1800" dirty="0"/>
              <a:t>Fundraising – Club canteen/barbeque</a:t>
            </a:r>
          </a:p>
          <a:p>
            <a:pPr>
              <a:buFont typeface="Arial"/>
              <a:buChar char="•"/>
            </a:pPr>
            <a:r>
              <a:rPr lang="en-AU" sz="1800" dirty="0"/>
              <a:t>Other assistance – i.e. Gear Stewards for beach set up</a:t>
            </a:r>
          </a:p>
          <a:p>
            <a:pPr marL="0" indent="0">
              <a:buNone/>
            </a:pPr>
            <a:endParaRPr lang="en-AU" sz="1800" dirty="0"/>
          </a:p>
          <a:p>
            <a:pPr marL="0" indent="0">
              <a:buNone/>
            </a:pPr>
            <a:r>
              <a:rPr lang="en-AU" sz="1800" dirty="0"/>
              <a:t>For more information on roles  go to </a:t>
            </a:r>
            <a:r>
              <a:rPr lang="en-AU" sz="1800" dirty="0">
                <a:hlinkClick r:id="rId3"/>
              </a:rPr>
              <a:t>http://lifesavingpathways.com.au/</a:t>
            </a:r>
            <a:endParaRPr lang="en-AU" sz="1800" dirty="0"/>
          </a:p>
          <a:p>
            <a:pPr marL="0" indent="0">
              <a:buNone/>
            </a:pPr>
            <a:endParaRPr lang="en-AU" sz="2400" dirty="0"/>
          </a:p>
        </p:txBody>
      </p:sp>
      <p:sp>
        <p:nvSpPr>
          <p:cNvPr id="9" name="Title 1"/>
          <p:cNvSpPr txBox="1">
            <a:spLocks/>
          </p:cNvSpPr>
          <p:nvPr/>
        </p:nvSpPr>
        <p:spPr bwMode="auto">
          <a:xfrm>
            <a:off x="344191" y="672591"/>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About the roles</a:t>
            </a:r>
          </a:p>
        </p:txBody>
      </p:sp>
    </p:spTree>
    <p:extLst>
      <p:ext uri="{BB962C8B-B14F-4D97-AF65-F5344CB8AC3E}">
        <p14:creationId xmlns:p14="http://schemas.microsoft.com/office/powerpoint/2010/main" val="25192651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29251"/>
            <a:ext cx="8229600" cy="4525963"/>
          </a:xfrm>
        </p:spPr>
        <p:txBody>
          <a:bodyPr/>
          <a:lstStyle/>
          <a:p>
            <a:pPr marL="0" indent="0">
              <a:buNone/>
            </a:pPr>
            <a:r>
              <a:rPr lang="en-AU" sz="1800" dirty="0"/>
              <a:t>We understand people always want to help and do this with the best intentions. </a:t>
            </a:r>
          </a:p>
          <a:p>
            <a:pPr marL="0" indent="0">
              <a:buNone/>
            </a:pPr>
            <a:r>
              <a:rPr lang="en-AU" sz="1800" dirty="0"/>
              <a:t>However, best to ask first to save time later.</a:t>
            </a:r>
          </a:p>
          <a:p>
            <a:pPr marL="0" indent="0">
              <a:buNone/>
            </a:pPr>
            <a:endParaRPr lang="en-AU" sz="1800" dirty="0"/>
          </a:p>
          <a:p>
            <a:pPr marL="0" indent="0">
              <a:buNone/>
            </a:pPr>
            <a:r>
              <a:rPr lang="en-AU" sz="1800" b="1" dirty="0"/>
              <a:t>Range of policies in place around:</a:t>
            </a:r>
          </a:p>
          <a:p>
            <a:pPr>
              <a:buFont typeface="Arial"/>
              <a:buChar char="•"/>
            </a:pPr>
            <a:r>
              <a:rPr lang="en-AU" sz="1800" dirty="0"/>
              <a:t>Fundraising and sponsors</a:t>
            </a:r>
          </a:p>
          <a:p>
            <a:pPr>
              <a:buFont typeface="Arial"/>
              <a:buChar char="•"/>
            </a:pPr>
            <a:r>
              <a:rPr lang="en-AU" sz="1800" dirty="0"/>
              <a:t>Logo and surf Life Saving/club brand use inc clothing</a:t>
            </a:r>
          </a:p>
          <a:p>
            <a:pPr>
              <a:buFont typeface="Arial"/>
              <a:buChar char="•"/>
            </a:pPr>
            <a:r>
              <a:rPr lang="en-AU" sz="1800" dirty="0"/>
              <a:t>Safety processes i.e. for training and other activities </a:t>
            </a:r>
          </a:p>
          <a:p>
            <a:pPr>
              <a:buFont typeface="Arial"/>
              <a:buChar char="•"/>
            </a:pPr>
            <a:r>
              <a:rPr lang="en-AU" sz="1800" dirty="0"/>
              <a:t>Chaperoning and camps </a:t>
            </a:r>
          </a:p>
          <a:p>
            <a:pPr>
              <a:buFont typeface="Arial"/>
              <a:buChar char="•"/>
            </a:pPr>
            <a:endParaRPr lang="en-AU" sz="1800" dirty="0"/>
          </a:p>
          <a:p>
            <a:pPr marL="0" indent="0">
              <a:buNone/>
            </a:pPr>
            <a:r>
              <a:rPr lang="en-AU" sz="1800" b="1" dirty="0"/>
              <a:t>Who to ask?</a:t>
            </a:r>
          </a:p>
          <a:p>
            <a:pPr marL="0" indent="0">
              <a:buNone/>
            </a:pPr>
            <a:r>
              <a:rPr lang="en-AU" sz="1800" dirty="0"/>
              <a:t>JAC or Club Management Committee members.</a:t>
            </a:r>
          </a:p>
          <a:p>
            <a:pPr marL="0" indent="0">
              <a:buNone/>
            </a:pPr>
            <a:endParaRPr lang="en-AU" sz="1800" dirty="0"/>
          </a:p>
          <a:p>
            <a:pPr marL="0" indent="0">
              <a:buNone/>
            </a:pPr>
            <a:r>
              <a:rPr lang="en-AU" sz="1600" dirty="0"/>
              <a:t>Note: Most major initiatives will need Junior Activities Committee and Club Management Committee approval</a:t>
            </a:r>
          </a:p>
        </p:txBody>
      </p:sp>
      <p:sp>
        <p:nvSpPr>
          <p:cNvPr id="8" name="Title 1"/>
          <p:cNvSpPr txBox="1">
            <a:spLocks/>
          </p:cNvSpPr>
          <p:nvPr/>
        </p:nvSpPr>
        <p:spPr bwMode="auto">
          <a:xfrm>
            <a:off x="591841" y="664907"/>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Best intentions</a:t>
            </a:r>
          </a:p>
        </p:txBody>
      </p:sp>
    </p:spTree>
    <p:extLst>
      <p:ext uri="{BB962C8B-B14F-4D97-AF65-F5344CB8AC3E}">
        <p14:creationId xmlns:p14="http://schemas.microsoft.com/office/powerpoint/2010/main" val="1262740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37043" y="1379282"/>
            <a:ext cx="7763933" cy="4353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Char char="•"/>
            </a:pPr>
            <a:r>
              <a:rPr lang="en-AU" sz="1800" dirty="0"/>
              <a:t>In the first instance, speak with your child’s age manager</a:t>
            </a:r>
          </a:p>
          <a:p>
            <a:pPr>
              <a:buFont typeface="Arial"/>
              <a:buChar char="•"/>
            </a:pPr>
            <a:r>
              <a:rPr lang="en-AU" sz="1800" dirty="0"/>
              <a:t>Depending on your query, you may like to speak to one of the Junior Activities Committee members </a:t>
            </a:r>
          </a:p>
          <a:p>
            <a:pPr>
              <a:buFont typeface="Arial"/>
              <a:buChar char="•"/>
            </a:pPr>
            <a:r>
              <a:rPr lang="en-AU" sz="1800" dirty="0"/>
              <a:t>Your query may be referred to a member of the club’s Management Committee i.e. training query to Chief Training Officer</a:t>
            </a:r>
          </a:p>
          <a:p>
            <a:pPr>
              <a:buFont typeface="Arial"/>
              <a:buChar char="•"/>
            </a:pPr>
            <a:r>
              <a:rPr lang="en-AU" sz="1800" dirty="0"/>
              <a:t>Ultimately, there will be someone in the club who can help </a:t>
            </a:r>
          </a:p>
        </p:txBody>
      </p:sp>
      <p:sp>
        <p:nvSpPr>
          <p:cNvPr id="10" name="Title 1"/>
          <p:cNvSpPr txBox="1">
            <a:spLocks/>
          </p:cNvSpPr>
          <p:nvPr/>
        </p:nvSpPr>
        <p:spPr bwMode="auto">
          <a:xfrm>
            <a:off x="537043" y="664908"/>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Queries or concerns</a:t>
            </a:r>
          </a:p>
        </p:txBody>
      </p:sp>
    </p:spTree>
    <p:extLst>
      <p:ext uri="{BB962C8B-B14F-4D97-AF65-F5344CB8AC3E}">
        <p14:creationId xmlns:p14="http://schemas.microsoft.com/office/powerpoint/2010/main" val="24356695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638644" y="1473006"/>
            <a:ext cx="7763933" cy="4353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AU" sz="1800" dirty="0"/>
              <a:t>Take home information including club contacts:</a:t>
            </a:r>
          </a:p>
          <a:p>
            <a:r>
              <a:rPr lang="en-AU" sz="1800" dirty="0"/>
              <a:t>Club Website </a:t>
            </a:r>
            <a:r>
              <a:rPr lang="en-AU" sz="1800" dirty="0">
                <a:hlinkClick r:id="rId2"/>
              </a:rPr>
              <a:t>www.currumbinslsc.com.au</a:t>
            </a:r>
            <a:r>
              <a:rPr lang="en-AU" sz="1800" dirty="0"/>
              <a:t> </a:t>
            </a:r>
          </a:p>
          <a:p>
            <a:r>
              <a:rPr lang="en-AU" sz="1800" dirty="0"/>
              <a:t>Currumbin Nipper Handbook</a:t>
            </a:r>
          </a:p>
          <a:p>
            <a:r>
              <a:rPr lang="en-AU" sz="1800" dirty="0"/>
              <a:t>Club Newsletter</a:t>
            </a:r>
          </a:p>
          <a:p>
            <a:r>
              <a:rPr lang="en-AU" sz="1800" dirty="0"/>
              <a:t>Club Social Media</a:t>
            </a:r>
          </a:p>
          <a:p>
            <a:endParaRPr lang="en-AU" sz="1800" dirty="0"/>
          </a:p>
          <a:p>
            <a:pPr marL="0" indent="0">
              <a:buNone/>
            </a:pPr>
            <a:endParaRPr lang="en-AU" sz="1800" dirty="0"/>
          </a:p>
          <a:p>
            <a:endParaRPr lang="en-AU" sz="1800" dirty="0"/>
          </a:p>
          <a:p>
            <a:br>
              <a:rPr lang="en-AU" sz="1800" dirty="0"/>
            </a:br>
            <a:endParaRPr lang="en-AU" sz="1800" dirty="0"/>
          </a:p>
          <a:p>
            <a:pPr marL="0" indent="0">
              <a:buNone/>
            </a:pPr>
            <a:endParaRPr lang="en-AU" sz="1800" dirty="0"/>
          </a:p>
          <a:p>
            <a:r>
              <a:rPr lang="en-AU" sz="1800" dirty="0"/>
              <a:t>Branch and State websites (e.g. </a:t>
            </a:r>
            <a:r>
              <a:rPr lang="en-AU" sz="1800" dirty="0">
                <a:hlinkClick r:id="rId3"/>
              </a:rPr>
              <a:t>www.lifesaving.com.au</a:t>
            </a:r>
            <a:r>
              <a:rPr lang="en-AU" sz="1800" dirty="0"/>
              <a:t>)</a:t>
            </a:r>
            <a:br>
              <a:rPr lang="en-AU" sz="1800" dirty="0"/>
            </a:br>
            <a:endParaRPr lang="en-AU" sz="1800" dirty="0"/>
          </a:p>
          <a:p>
            <a:endParaRPr lang="en-AU" sz="1800" dirty="0"/>
          </a:p>
          <a:p>
            <a:endParaRPr lang="en-AU" sz="1800" dirty="0"/>
          </a:p>
        </p:txBody>
      </p:sp>
      <p:sp>
        <p:nvSpPr>
          <p:cNvPr id="10" name="Title 1"/>
          <p:cNvSpPr txBox="1">
            <a:spLocks/>
          </p:cNvSpPr>
          <p:nvPr/>
        </p:nvSpPr>
        <p:spPr bwMode="auto">
          <a:xfrm>
            <a:off x="638644" y="672591"/>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Welcome to the family</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516" y="3117215"/>
            <a:ext cx="1851059" cy="1787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4112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pPr algn="l"/>
            <a:r>
              <a:rPr lang="en-AU" sz="3000" b="1" cap="all" dirty="0">
                <a:solidFill>
                  <a:srgbClr val="0060A9"/>
                </a:solidFill>
              </a:rPr>
              <a:t>Surf Lifesaving Snapshot</a:t>
            </a:r>
          </a:p>
        </p:txBody>
      </p:sp>
      <p:sp>
        <p:nvSpPr>
          <p:cNvPr id="5" name="Content Placeholder 2"/>
          <p:cNvSpPr txBox="1">
            <a:spLocks/>
          </p:cNvSpPr>
          <p:nvPr/>
        </p:nvSpPr>
        <p:spPr bwMode="auto">
          <a:xfrm>
            <a:off x="272835" y="1360677"/>
            <a:ext cx="5012299" cy="425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Char char="•"/>
            </a:pPr>
            <a:r>
              <a:rPr lang="en-AU" sz="1800" dirty="0"/>
              <a:t>Surf Life Saving in Queensland is made up of </a:t>
            </a:r>
            <a:r>
              <a:rPr lang="en-AU" sz="1800" b="1" dirty="0"/>
              <a:t>58 surf clubs</a:t>
            </a:r>
            <a:r>
              <a:rPr lang="en-AU" sz="1800" dirty="0"/>
              <a:t> from Rainbow Bay to Port Douglas</a:t>
            </a:r>
          </a:p>
          <a:p>
            <a:pPr>
              <a:buFont typeface="Arial"/>
              <a:buChar char="•"/>
            </a:pPr>
            <a:r>
              <a:rPr lang="en-AU" sz="1800" b="1" dirty="0"/>
              <a:t>6 Branches</a:t>
            </a:r>
            <a:r>
              <a:rPr lang="en-AU" sz="1800" dirty="0"/>
              <a:t> - Point Danger, South Coast, Sunshine Coast, Wide Bay Capricorn, North Barrier and North Queensland</a:t>
            </a:r>
          </a:p>
          <a:p>
            <a:pPr>
              <a:buFont typeface="Arial"/>
              <a:buChar char="•"/>
            </a:pPr>
            <a:r>
              <a:rPr lang="en-AU" sz="1800" b="1" dirty="0"/>
              <a:t>Just over 30,000 members</a:t>
            </a:r>
            <a:r>
              <a:rPr lang="en-AU" sz="1800" dirty="0"/>
              <a:t> including active patrolling, associate and juniors </a:t>
            </a:r>
          </a:p>
          <a:p>
            <a:pPr>
              <a:buFont typeface="Arial"/>
              <a:buChar char="•"/>
            </a:pPr>
            <a:r>
              <a:rPr lang="en-AU" sz="1800" dirty="0"/>
              <a:t>Surf Life Saving Australia (SLSA) is the governing body of </a:t>
            </a:r>
            <a:r>
              <a:rPr lang="en-AU" sz="1800" b="1" dirty="0"/>
              <a:t>166,923 members</a:t>
            </a:r>
          </a:p>
          <a:p>
            <a:pPr marL="0" indent="0">
              <a:buFont typeface="Arial" charset="0"/>
              <a:buNone/>
            </a:pPr>
            <a:endParaRPr lang="en-AU"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6869" y="1360677"/>
            <a:ext cx="2401271" cy="3411329"/>
          </a:xfrm>
          <a:prstGeom prst="rect">
            <a:avLst/>
          </a:prstGeom>
        </p:spPr>
      </p:pic>
    </p:spTree>
    <p:extLst>
      <p:ext uri="{BB962C8B-B14F-4D97-AF65-F5344CB8AC3E}">
        <p14:creationId xmlns:p14="http://schemas.microsoft.com/office/powerpoint/2010/main" val="3657723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04020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bwMode="auto">
          <a:xfrm>
            <a:off x="373220" y="664908"/>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JUNIOR ACTIVITES Snapshot</a:t>
            </a:r>
          </a:p>
        </p:txBody>
      </p:sp>
      <p:sp>
        <p:nvSpPr>
          <p:cNvPr id="14" name="Content Placeholder 2"/>
          <p:cNvSpPr txBox="1">
            <a:spLocks/>
          </p:cNvSpPr>
          <p:nvPr/>
        </p:nvSpPr>
        <p:spPr bwMode="auto">
          <a:xfrm>
            <a:off x="272836" y="1360677"/>
            <a:ext cx="4175340" cy="425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Char char="•"/>
            </a:pPr>
            <a:r>
              <a:rPr lang="en-AU" sz="1800" dirty="0"/>
              <a:t>Junior activities is from U7’s (green caps) up to U14’s</a:t>
            </a:r>
          </a:p>
          <a:p>
            <a:pPr>
              <a:buFont typeface="Arial"/>
              <a:buChar char="•"/>
            </a:pPr>
            <a:r>
              <a:rPr lang="en-AU" sz="1800" dirty="0"/>
              <a:t>More than 10,000 junior activity members across Queensland</a:t>
            </a:r>
          </a:p>
          <a:p>
            <a:pPr>
              <a:buFont typeface="Arial"/>
              <a:buChar char="•"/>
            </a:pPr>
            <a:r>
              <a:rPr lang="en-AU" sz="1800" dirty="0"/>
              <a:t>That equates to 33% of our membership</a:t>
            </a:r>
          </a:p>
          <a:p>
            <a:pPr>
              <a:buFont typeface="Arial"/>
              <a:buChar char="•"/>
            </a:pPr>
            <a:r>
              <a:rPr lang="en-AU" sz="1800" dirty="0"/>
              <a:t>23% of our membership are Junior Activities parents</a:t>
            </a:r>
          </a:p>
          <a:p>
            <a:pPr marL="0" indent="0">
              <a:buFont typeface="Arial" charset="0"/>
              <a:buNone/>
            </a:pPr>
            <a:endParaRPr lang="en-AU"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099" y="1360677"/>
            <a:ext cx="3873916" cy="3486524"/>
          </a:xfrm>
          <a:prstGeom prst="rect">
            <a:avLst/>
          </a:prstGeom>
        </p:spPr>
      </p:pic>
    </p:spTree>
    <p:extLst>
      <p:ext uri="{BB962C8B-B14F-4D97-AF65-F5344CB8AC3E}">
        <p14:creationId xmlns:p14="http://schemas.microsoft.com/office/powerpoint/2010/main" val="3238092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457201" y="1376764"/>
            <a:ext cx="4213814" cy="978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AU" sz="1800" dirty="0"/>
              <a:t>Our juniors have told us there are three things that are important to them when it comes to junior activities</a:t>
            </a:r>
          </a:p>
        </p:txBody>
      </p:sp>
      <p:sp>
        <p:nvSpPr>
          <p:cNvPr id="15" name="Title 1"/>
          <p:cNvSpPr txBox="1">
            <a:spLocks/>
          </p:cNvSpPr>
          <p:nvPr/>
        </p:nvSpPr>
        <p:spPr bwMode="auto">
          <a:xfrm>
            <a:off x="457201" y="664907"/>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THE three f’s</a:t>
            </a:r>
          </a:p>
        </p:txBody>
      </p:sp>
      <p:sp>
        <p:nvSpPr>
          <p:cNvPr id="4" name="TextBox 3"/>
          <p:cNvSpPr txBox="1"/>
          <p:nvPr/>
        </p:nvSpPr>
        <p:spPr>
          <a:xfrm>
            <a:off x="630091" y="2654113"/>
            <a:ext cx="3396342" cy="258532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AU" sz="3600" spc="-150" dirty="0">
                <a:latin typeface="Slate Std" pitchFamily="50" charset="0"/>
              </a:rPr>
              <a:t>FUN </a:t>
            </a:r>
          </a:p>
          <a:p>
            <a:pPr marL="285750" indent="-285750">
              <a:lnSpc>
                <a:spcPct val="150000"/>
              </a:lnSpc>
              <a:buFont typeface="Arial" panose="020B0604020202020204" pitchFamily="34" charset="0"/>
              <a:buChar char="•"/>
            </a:pPr>
            <a:r>
              <a:rPr lang="en-AU" sz="3600" spc="-150" dirty="0">
                <a:latin typeface="Slate Std" pitchFamily="50" charset="0"/>
              </a:rPr>
              <a:t>FAMILY </a:t>
            </a:r>
          </a:p>
          <a:p>
            <a:pPr marL="285750" indent="-285750">
              <a:lnSpc>
                <a:spcPct val="150000"/>
              </a:lnSpc>
              <a:buFont typeface="Arial" panose="020B0604020202020204" pitchFamily="34" charset="0"/>
              <a:buChar char="•"/>
            </a:pPr>
            <a:r>
              <a:rPr lang="en-AU" sz="3600" spc="-150" dirty="0">
                <a:latin typeface="Slate Std" pitchFamily="50" charset="0"/>
              </a:rPr>
              <a:t>FRIENDS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9972" y="2115710"/>
            <a:ext cx="4882836" cy="3662127"/>
          </a:xfrm>
          <a:prstGeom prst="rect">
            <a:avLst/>
          </a:prstGeom>
        </p:spPr>
      </p:pic>
    </p:spTree>
    <p:extLst>
      <p:ext uri="{BB962C8B-B14F-4D97-AF65-F5344CB8AC3E}">
        <p14:creationId xmlns:p14="http://schemas.microsoft.com/office/powerpoint/2010/main" val="404348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437728" y="1475602"/>
            <a:ext cx="8166506" cy="3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Char char="•"/>
            </a:pPr>
            <a:r>
              <a:rPr lang="en-AU" sz="1800" b="1" dirty="0"/>
              <a:t>Lifesaving knowledge development </a:t>
            </a:r>
            <a:r>
              <a:rPr lang="en-AU" sz="1800" dirty="0"/>
              <a:t>– surf awareness skills and beach safety</a:t>
            </a:r>
          </a:p>
          <a:p>
            <a:pPr>
              <a:buFont typeface="Arial"/>
              <a:buChar char="•"/>
            </a:pPr>
            <a:r>
              <a:rPr lang="en-AU" sz="1800" b="1" dirty="0"/>
              <a:t>Lifesaving skills development </a:t>
            </a:r>
            <a:r>
              <a:rPr lang="en-AU" sz="1800" dirty="0"/>
              <a:t>– from surf skills in the water to resuscitation and basic first aid.</a:t>
            </a:r>
          </a:p>
          <a:p>
            <a:pPr>
              <a:buFont typeface="Arial"/>
              <a:buChar char="•"/>
            </a:pPr>
            <a:r>
              <a:rPr lang="en-AU" sz="1800" b="1" dirty="0"/>
              <a:t>Friendship</a:t>
            </a:r>
            <a:r>
              <a:rPr lang="en-AU" sz="1800" dirty="0"/>
              <a:t> – through a range of formal and informal activities and social events</a:t>
            </a:r>
          </a:p>
          <a:p>
            <a:pPr>
              <a:buFont typeface="Arial"/>
              <a:buChar char="•"/>
            </a:pPr>
            <a:r>
              <a:rPr lang="en-AU" sz="1800" b="1" dirty="0"/>
              <a:t>Fun</a:t>
            </a:r>
            <a:r>
              <a:rPr lang="en-AU" sz="1800" dirty="0"/>
              <a:t> – through a strong focus on participation for all juniors</a:t>
            </a:r>
          </a:p>
          <a:p>
            <a:pPr>
              <a:buFont typeface="Arial"/>
              <a:buChar char="•"/>
            </a:pPr>
            <a:r>
              <a:rPr lang="en-AU" sz="1800" b="1" dirty="0"/>
              <a:t>Family</a:t>
            </a:r>
            <a:r>
              <a:rPr lang="en-AU" sz="1800" dirty="0"/>
              <a:t> – by getting involved, juniors can spend quality time on the beach with you and other members of your family.  </a:t>
            </a:r>
          </a:p>
        </p:txBody>
      </p:sp>
      <p:sp>
        <p:nvSpPr>
          <p:cNvPr id="9" name="Title 1"/>
          <p:cNvSpPr txBox="1">
            <a:spLocks/>
          </p:cNvSpPr>
          <p:nvPr/>
        </p:nvSpPr>
        <p:spPr bwMode="auto">
          <a:xfrm>
            <a:off x="437728" y="664908"/>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Benefits of junior activities</a:t>
            </a:r>
          </a:p>
        </p:txBody>
      </p:sp>
    </p:spTree>
    <p:extLst>
      <p:ext uri="{BB962C8B-B14F-4D97-AF65-F5344CB8AC3E}">
        <p14:creationId xmlns:p14="http://schemas.microsoft.com/office/powerpoint/2010/main" val="4271084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457201" y="1416827"/>
            <a:ext cx="4582114" cy="421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AU" sz="1800" dirty="0"/>
              <a:t>Overall, our junior activities programs aim to build:</a:t>
            </a:r>
          </a:p>
          <a:p>
            <a:r>
              <a:rPr lang="en-AU" sz="1800" dirty="0"/>
              <a:t>Life Skills</a:t>
            </a:r>
          </a:p>
          <a:p>
            <a:r>
              <a:rPr lang="en-AU" sz="1800" dirty="0"/>
              <a:t>Friends for Life</a:t>
            </a:r>
          </a:p>
          <a:p>
            <a:r>
              <a:rPr lang="en-AU" sz="1800" dirty="0"/>
              <a:t>Career Opportunities </a:t>
            </a:r>
          </a:p>
          <a:p>
            <a:r>
              <a:rPr lang="en-AU" sz="1800" dirty="0"/>
              <a:t>Family Connections</a:t>
            </a:r>
          </a:p>
          <a:p>
            <a:r>
              <a:rPr lang="en-AU" sz="1800" dirty="0"/>
              <a:t>Confidence </a:t>
            </a:r>
          </a:p>
        </p:txBody>
      </p:sp>
      <p:sp>
        <p:nvSpPr>
          <p:cNvPr id="12" name="Title 1"/>
          <p:cNvSpPr txBox="1">
            <a:spLocks/>
          </p:cNvSpPr>
          <p:nvPr/>
        </p:nvSpPr>
        <p:spPr bwMode="auto">
          <a:xfrm>
            <a:off x="457201" y="664908"/>
            <a:ext cx="5809678"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Junior activities: the end result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4415" y="2335794"/>
            <a:ext cx="5975822" cy="2777823"/>
          </a:xfrm>
          <a:prstGeom prst="rect">
            <a:avLst/>
          </a:prstGeom>
        </p:spPr>
      </p:pic>
    </p:spTree>
    <p:extLst>
      <p:ext uri="{BB962C8B-B14F-4D97-AF65-F5344CB8AC3E}">
        <p14:creationId xmlns:p14="http://schemas.microsoft.com/office/powerpoint/2010/main" val="655966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457200" y="1376763"/>
            <a:ext cx="8229600" cy="411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AU" sz="1200" dirty="0"/>
              <a:t>Each Sunday begins with a short meeting on the beach at 08.30am opposite the front of the club house. All children and parents/ guardians are required to attend these meetings for a brief on the day’s activities.</a:t>
            </a:r>
            <a:br>
              <a:rPr lang="en-AU" sz="1200" dirty="0"/>
            </a:br>
            <a:endParaRPr lang="en-AU" sz="1200" dirty="0"/>
          </a:p>
          <a:p>
            <a:r>
              <a:rPr lang="en-AU" sz="1200" dirty="0"/>
              <a:t>Prior to the 08:30am briefing, all children are to line up in their age groups on the beach behind their specific age group flag.  The Age Managers will then record attendance and sign the children in.  Parents MUST then check the parent help roster to see what role they have been assigned for the session. Parents who have not been listed as being required for assistance MUST remain at the beach for safety reasons (in accordance with SLSA Policy).</a:t>
            </a:r>
            <a:br>
              <a:rPr lang="en-AU" sz="1200" dirty="0"/>
            </a:br>
            <a:endParaRPr lang="en-AU" sz="1200" dirty="0"/>
          </a:p>
          <a:p>
            <a:r>
              <a:rPr lang="en-AU" sz="1200" dirty="0"/>
              <a:t>Once signed on, the Nipper must place and secure their Nipper cap on their head and then assemble with their age group manager to their first rotation. Age groups are clearly marked with flags that will get taken with them as they move through their rotations.  Each age group has a storage container that also moves with them through rotations.  These containers are for members to place their water bottles, hats, long sleeved shirt, towels </a:t>
            </a:r>
            <a:r>
              <a:rPr lang="en-AU" sz="1200" dirty="0" err="1"/>
              <a:t>etc</a:t>
            </a:r>
            <a:r>
              <a:rPr lang="en-AU" sz="1200" dirty="0"/>
              <a:t> in. </a:t>
            </a:r>
            <a:br>
              <a:rPr lang="en-AU" sz="1200" dirty="0"/>
            </a:br>
            <a:endParaRPr lang="en-AU" sz="1200" dirty="0"/>
          </a:p>
          <a:p>
            <a:r>
              <a:rPr lang="en-AU" sz="1200" dirty="0"/>
              <a:t>Any child, who arrives to sign on without a Parent/Guardian present, unfortunately will not be able to participate in the morning’s activities. No child should be left on the beach unsupervised by a Parent/Guardian.</a:t>
            </a:r>
            <a:br>
              <a:rPr lang="en-AU" sz="1200" dirty="0"/>
            </a:br>
            <a:endParaRPr lang="en-AU" sz="1200" dirty="0"/>
          </a:p>
          <a:p>
            <a:r>
              <a:rPr lang="en-AU" sz="1200" dirty="0"/>
              <a:t> Age Managers require assistance in water safety and teaching the children skills. At least one parent is required to be present at all times and MUST hold Blue Card. However, only water safety officers are able to assist with water activities.  Assistance is also required with starting races, recording results, finishing races and helping to co-ordinate groups.  These helpers do not need to be water safety to help out.</a:t>
            </a:r>
            <a:br>
              <a:rPr lang="en-AU" sz="1200" dirty="0"/>
            </a:br>
            <a:endParaRPr lang="en-AU" sz="1200" dirty="0"/>
          </a:p>
          <a:p>
            <a:r>
              <a:rPr lang="en-AU" sz="1200" dirty="0"/>
              <a:t>Once the parent/guardian has signed their child out the Nipper can then remove their cap. For U6 &amp; U7 age groups the finishing time is approximately 10.00am. For U8 - U14 age groups the finishing time is approximately 10:30am.</a:t>
            </a:r>
          </a:p>
          <a:p>
            <a:pPr marL="0" indent="0">
              <a:buNone/>
            </a:pPr>
            <a:endParaRPr lang="en-AU" sz="1600" dirty="0">
              <a:solidFill>
                <a:srgbClr val="FF0000"/>
              </a:solidFill>
            </a:endParaRPr>
          </a:p>
          <a:p>
            <a:pPr marL="0" indent="0">
              <a:buNone/>
            </a:pPr>
            <a:endParaRPr lang="en-AU" sz="1600" dirty="0">
              <a:solidFill>
                <a:srgbClr val="FF0000"/>
              </a:solidFill>
            </a:endParaRPr>
          </a:p>
        </p:txBody>
      </p:sp>
      <p:sp>
        <p:nvSpPr>
          <p:cNvPr id="9" name="Title 1"/>
          <p:cNvSpPr txBox="1">
            <a:spLocks/>
          </p:cNvSpPr>
          <p:nvPr/>
        </p:nvSpPr>
        <p:spPr bwMode="auto">
          <a:xfrm>
            <a:off x="457200" y="664908"/>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What happens on a Sunday morning?</a:t>
            </a:r>
          </a:p>
        </p:txBody>
      </p:sp>
    </p:spTree>
    <p:extLst>
      <p:ext uri="{BB962C8B-B14F-4D97-AF65-F5344CB8AC3E}">
        <p14:creationId xmlns:p14="http://schemas.microsoft.com/office/powerpoint/2010/main" val="895301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457200" y="1376763"/>
            <a:ext cx="8229600" cy="411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AU" sz="1600" dirty="0">
              <a:solidFill>
                <a:srgbClr val="FF0000"/>
              </a:solidFill>
            </a:endParaRPr>
          </a:p>
          <a:p>
            <a:pPr marL="0" indent="0">
              <a:buNone/>
            </a:pPr>
            <a:endParaRPr lang="en-AU" sz="1600" dirty="0">
              <a:solidFill>
                <a:srgbClr val="FF0000"/>
              </a:solidFill>
            </a:endParaRPr>
          </a:p>
        </p:txBody>
      </p:sp>
      <p:sp>
        <p:nvSpPr>
          <p:cNvPr id="9" name="Title 1"/>
          <p:cNvSpPr txBox="1">
            <a:spLocks/>
          </p:cNvSpPr>
          <p:nvPr/>
        </p:nvSpPr>
        <p:spPr bwMode="auto">
          <a:xfrm>
            <a:off x="457200" y="664908"/>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What happens on a Sunday morning?</a:t>
            </a:r>
          </a:p>
        </p:txBody>
      </p:sp>
      <p:pic>
        <p:nvPicPr>
          <p:cNvPr id="4" name="Picture 3" descr="https://scontent-syd1-1.xx.fbcdn.net/t31.0-8/10548150_411137869033196_5421183474032016878_o.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2508" y="1511930"/>
            <a:ext cx="6944008" cy="3977542"/>
          </a:xfrm>
          <a:prstGeom prst="rect">
            <a:avLst/>
          </a:prstGeom>
          <a:noFill/>
          <a:ln>
            <a:noFill/>
          </a:ln>
        </p:spPr>
      </p:pic>
    </p:spTree>
    <p:extLst>
      <p:ext uri="{BB962C8B-B14F-4D97-AF65-F5344CB8AC3E}">
        <p14:creationId xmlns:p14="http://schemas.microsoft.com/office/powerpoint/2010/main" val="38314348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357252" y="1211132"/>
            <a:ext cx="4620608" cy="411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 charset="-128"/>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Char char="•"/>
            </a:pPr>
            <a:r>
              <a:rPr lang="en-AU" sz="1800" dirty="0"/>
              <a:t>Water safety standards include:</a:t>
            </a:r>
          </a:p>
          <a:p>
            <a:pPr lvl="1">
              <a:buFont typeface="Courier New"/>
              <a:buChar char="o"/>
            </a:pPr>
            <a:r>
              <a:rPr lang="en-AU" sz="1600" dirty="0"/>
              <a:t>1 officer to5 children (1:5 ratio)</a:t>
            </a:r>
          </a:p>
          <a:p>
            <a:pPr lvl="1">
              <a:buFont typeface="Courier New"/>
              <a:buChar char="o"/>
            </a:pPr>
            <a:r>
              <a:rPr lang="en-AU" sz="1600" dirty="0"/>
              <a:t>High visibility rash shirts and caps</a:t>
            </a:r>
          </a:p>
          <a:p>
            <a:pPr lvl="1">
              <a:buFont typeface="Courier New"/>
              <a:buChar char="o"/>
            </a:pPr>
            <a:r>
              <a:rPr lang="en-AU" sz="1600" dirty="0"/>
              <a:t>Risk assessments documented</a:t>
            </a:r>
          </a:p>
          <a:p>
            <a:pPr>
              <a:buFont typeface="Arial"/>
              <a:buChar char="•"/>
            </a:pPr>
            <a:r>
              <a:rPr lang="en-AU" sz="1800" dirty="0"/>
              <a:t>Child &amp; youth risk management includes:</a:t>
            </a:r>
          </a:p>
          <a:p>
            <a:pPr lvl="1">
              <a:buFont typeface="Courier New"/>
              <a:buChar char="o"/>
            </a:pPr>
            <a:r>
              <a:rPr lang="en-AU" sz="1600" dirty="0"/>
              <a:t>Attainment of a blue card all Active Members &gt;18</a:t>
            </a:r>
          </a:p>
          <a:p>
            <a:pPr lvl="1">
              <a:buFont typeface="Courier New"/>
              <a:buChar char="o"/>
            </a:pPr>
            <a:r>
              <a:rPr lang="en-AU" sz="1600" dirty="0"/>
              <a:t>Child and Youth Risk Management Strategy (compliant with state legislation)</a:t>
            </a:r>
          </a:p>
          <a:p>
            <a:pPr lvl="1">
              <a:buFont typeface="Courier New"/>
              <a:buChar char="o"/>
            </a:pPr>
            <a:r>
              <a:rPr lang="en-AU" sz="1600" dirty="0"/>
              <a:t>Photography only with Parental Consent</a:t>
            </a:r>
          </a:p>
          <a:p>
            <a:pPr lvl="1">
              <a:buFont typeface="Courier New"/>
              <a:buChar char="o"/>
            </a:pPr>
            <a:r>
              <a:rPr lang="en-AU" sz="1600" dirty="0"/>
              <a:t>Policies &amp; procedures to support a safe environment</a:t>
            </a:r>
          </a:p>
        </p:txBody>
      </p:sp>
      <p:sp>
        <p:nvSpPr>
          <p:cNvPr id="11" name="Title 1"/>
          <p:cNvSpPr txBox="1">
            <a:spLocks/>
          </p:cNvSpPr>
          <p:nvPr/>
        </p:nvSpPr>
        <p:spPr bwMode="auto">
          <a:xfrm>
            <a:off x="357252" y="664908"/>
            <a:ext cx="5274892" cy="3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1" charset="-128"/>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algn="l"/>
            <a:r>
              <a:rPr lang="en-AU" sz="2700" b="1" cap="all" dirty="0">
                <a:solidFill>
                  <a:srgbClr val="0060A9"/>
                </a:solidFill>
              </a:rPr>
              <a:t>Creating a safe environment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9816" y="1138542"/>
            <a:ext cx="3407724" cy="4259655"/>
          </a:xfrm>
          <a:prstGeom prst="rect">
            <a:avLst/>
          </a:prstGeom>
        </p:spPr>
      </p:pic>
    </p:spTree>
    <p:extLst>
      <p:ext uri="{BB962C8B-B14F-4D97-AF65-F5344CB8AC3E}">
        <p14:creationId xmlns:p14="http://schemas.microsoft.com/office/powerpoint/2010/main" val="24883061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6608</TotalTime>
  <Words>1930</Words>
  <Application>Microsoft Office PowerPoint</Application>
  <PresentationFormat>On-screen Show (4:3)</PresentationFormat>
  <Paragraphs>208</Paragraphs>
  <Slides>20</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ＭＳ Ｐゴシック</vt:lpstr>
      <vt:lpstr>Arial</vt:lpstr>
      <vt:lpstr>Calibri</vt:lpstr>
      <vt:lpstr>Courier New</vt:lpstr>
      <vt:lpstr>Slate Std</vt:lpstr>
      <vt:lpstr>Office Theme</vt:lpstr>
      <vt:lpstr>PowerPoint Presentation</vt:lpstr>
      <vt:lpstr>Surf Lifesaving Snapshot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Surf Life Saving Australia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Administrator</dc:creator>
  <cp:lastModifiedBy>Michael Jensen</cp:lastModifiedBy>
  <cp:revision>178</cp:revision>
  <cp:lastPrinted>2016-03-16T03:29:33Z</cp:lastPrinted>
  <dcterms:created xsi:type="dcterms:W3CDTF">2014-04-03T06:02:46Z</dcterms:created>
  <dcterms:modified xsi:type="dcterms:W3CDTF">2016-10-24T02:18:46Z</dcterms:modified>
</cp:coreProperties>
</file>